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10">
          <p15:clr>
            <a:srgbClr val="A4A3A4"/>
          </p15:clr>
        </p15:guide>
        <p15:guide id="4" pos="2142">
          <p15:clr>
            <a:srgbClr val="A4A3A4"/>
          </p15:clr>
        </p15:guide>
        <p15:guide id="5" orient="horz" pos="2895">
          <p15:clr>
            <a:srgbClr val="A4A3A4"/>
          </p15:clr>
        </p15:guide>
        <p15:guide id="6" orient="horz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118" d="100"/>
          <a:sy n="118" d="100"/>
        </p:scale>
        <p:origin x="46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w Białymstoku 
w dochodach części 15/10 - apelacji białostockiej</a:t>
            </a:r>
          </a:p>
        </c:rich>
      </c:tx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144.852.000 zł</c:v>
                </c:pt>
                <c:pt idx="1">
                  <c:v>3.338.000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144852000</c:v>
                </c:pt>
                <c:pt idx="1">
                  <c:v>3338000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Białymstoku
w wydatkach części 15/10 - apelacji białostockiej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609.776.000 zł</c:v>
                </c:pt>
                <c:pt idx="1">
                  <c:v>55.491.958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609776000</c:v>
                </c:pt>
                <c:pt idx="1">
                  <c:v>55491958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Wysokiem Mazowieckiem)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3338000</c:v>
                </c:pt>
                <c:pt idx="1">
                  <c:v>11200000</c:v>
                </c:pt>
                <c:pt idx="2">
                  <c:v>2253000</c:v>
                </c:pt>
                <c:pt idx="3">
                  <c:v>1832000</c:v>
                </c:pt>
                <c:pt idx="4">
                  <c:v>2166000</c:v>
                </c:pt>
                <c:pt idx="5">
                  <c:v>2025000</c:v>
                </c:pt>
                <c:pt idx="6">
                  <c:v>11740000</c:v>
                </c:pt>
                <c:pt idx="7">
                  <c:v>1007000</c:v>
                </c:pt>
                <c:pt idx="8">
                  <c:v>1330000</c:v>
                </c:pt>
                <c:pt idx="9">
                  <c:v>1677000</c:v>
                </c:pt>
                <c:pt idx="10">
                  <c:v>1190000</c:v>
                </c:pt>
                <c:pt idx="11">
                  <c:v>2056000</c:v>
                </c:pt>
                <c:pt idx="12">
                  <c:v>2200000</c:v>
                </c:pt>
                <c:pt idx="13">
                  <c:v>2570000</c:v>
                </c:pt>
                <c:pt idx="14">
                  <c:v>3080000</c:v>
                </c:pt>
                <c:pt idx="15">
                  <c:v>2547000</c:v>
                </c:pt>
                <c:pt idx="16">
                  <c:v>3345000</c:v>
                </c:pt>
                <c:pt idx="17">
                  <c:v>6004000</c:v>
                </c:pt>
                <c:pt idx="18">
                  <c:v>22796000</c:v>
                </c:pt>
                <c:pt idx="19">
                  <c:v>5101000</c:v>
                </c:pt>
                <c:pt idx="20">
                  <c:v>4234000</c:v>
                </c:pt>
                <c:pt idx="21">
                  <c:v>3512000</c:v>
                </c:pt>
                <c:pt idx="22">
                  <c:v>5961000</c:v>
                </c:pt>
                <c:pt idx="23">
                  <c:v>2505000</c:v>
                </c:pt>
                <c:pt idx="24">
                  <c:v>14100000</c:v>
                </c:pt>
                <c:pt idx="25">
                  <c:v>4901000</c:v>
                </c:pt>
                <c:pt idx="26">
                  <c:v>2700000</c:v>
                </c:pt>
                <c:pt idx="27">
                  <c:v>2427000</c:v>
                </c:pt>
                <c:pt idx="28">
                  <c:v>3900000</c:v>
                </c:pt>
                <c:pt idx="29">
                  <c:v>5825000</c:v>
                </c:pt>
                <c:pt idx="30">
                  <c:v>2500000</c:v>
                </c:pt>
                <c:pt idx="31">
                  <c:v>2830000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Wys. Maz.)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55491958</c:v>
                </c:pt>
                <c:pt idx="1">
                  <c:v>44564558</c:v>
                </c:pt>
                <c:pt idx="2">
                  <c:v>15977177</c:v>
                </c:pt>
                <c:pt idx="3">
                  <c:v>6687734</c:v>
                </c:pt>
                <c:pt idx="4">
                  <c:v>5886000</c:v>
                </c:pt>
                <c:pt idx="5">
                  <c:v>5903000</c:v>
                </c:pt>
                <c:pt idx="6">
                  <c:v>71792668</c:v>
                </c:pt>
                <c:pt idx="7">
                  <c:v>7064988</c:v>
                </c:pt>
                <c:pt idx="8">
                  <c:v>6928699</c:v>
                </c:pt>
                <c:pt idx="9">
                  <c:v>7080627</c:v>
                </c:pt>
                <c:pt idx="10">
                  <c:v>5832977</c:v>
                </c:pt>
                <c:pt idx="11">
                  <c:v>7578643</c:v>
                </c:pt>
                <c:pt idx="12">
                  <c:v>10336478</c:v>
                </c:pt>
                <c:pt idx="13">
                  <c:v>18854704</c:v>
                </c:pt>
                <c:pt idx="14">
                  <c:v>11109056</c:v>
                </c:pt>
                <c:pt idx="15">
                  <c:v>18720394</c:v>
                </c:pt>
                <c:pt idx="16">
                  <c:v>10362868</c:v>
                </c:pt>
                <c:pt idx="17">
                  <c:v>11260099</c:v>
                </c:pt>
                <c:pt idx="18">
                  <c:v>69452983</c:v>
                </c:pt>
                <c:pt idx="19">
                  <c:v>20188798</c:v>
                </c:pt>
                <c:pt idx="20">
                  <c:v>14014182</c:v>
                </c:pt>
                <c:pt idx="21">
                  <c:v>12354030</c:v>
                </c:pt>
                <c:pt idx="22">
                  <c:v>19143895</c:v>
                </c:pt>
                <c:pt idx="23">
                  <c:v>9660353</c:v>
                </c:pt>
                <c:pt idx="24">
                  <c:v>59104055</c:v>
                </c:pt>
                <c:pt idx="25">
                  <c:v>17600509</c:v>
                </c:pt>
                <c:pt idx="26">
                  <c:v>9427768</c:v>
                </c:pt>
                <c:pt idx="27">
                  <c:v>9146679</c:v>
                </c:pt>
                <c:pt idx="28">
                  <c:v>9980542</c:v>
                </c:pt>
                <c:pt idx="29">
                  <c:v>17280241</c:v>
                </c:pt>
                <c:pt idx="30">
                  <c:v>10095706</c:v>
                </c:pt>
                <c:pt idx="31">
                  <c:v>10893631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7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7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11.05.2022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  <a:endParaRPr lang="en-US" alt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2022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2022 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15/10 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Sądów Okręgowych	26 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(w tym 10 sądów funkcjonalnych)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2022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869253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144.852.000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3.338.000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609.776.000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55.491.958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6477836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6252081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617429"/>
              </p:ext>
            </p:extLst>
          </p:nvPr>
        </p:nvGraphicFramePr>
        <p:xfrm>
          <a:off x="827584" y="2272326"/>
          <a:ext cx="7704855" cy="387212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058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144.852.000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3.338.000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11.200.000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8.276.000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(1.832.000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(2.166.000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(2.025.000 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255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21.200.000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(1.007.000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(1.330.000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(1.677.000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(1.190.000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(2.056.000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(2.200.000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(Sad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5.650.000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(3.080.000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2.547.000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925917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144.852.000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3.345.000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6.004.000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22.796.000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5.101.000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4.234.000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3.512.000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5.961.000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627962"/>
              </p:ext>
            </p:extLst>
          </p:nvPr>
        </p:nvGraphicFramePr>
        <p:xfrm>
          <a:off x="827584" y="2553054"/>
          <a:ext cx="7704855" cy="3545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144.852.000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2.505.000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14.100.000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4.901.000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2.700.000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2.427.000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5.825.000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2.500.000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2.830.000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dochodach 2022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1264143262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2022 dla części 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55838"/>
              </p:ext>
            </p:extLst>
          </p:nvPr>
        </p:nvGraphicFramePr>
        <p:xfrm>
          <a:off x="385762" y="2203929"/>
          <a:ext cx="8434709" cy="4488530"/>
        </p:xfrm>
        <a:graphic>
          <a:graphicData uri="http://schemas.openxmlformats.org/drawingml/2006/table">
            <a:tbl>
              <a:tblPr/>
              <a:tblGrid>
                <a:gridCol w="455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2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33.668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prawnych i innych jednostek organ.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0580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84807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107.871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1.216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548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591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konfiskaty mienia i przepadku przedmiotów na rzecz Skarbu Państwa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144.852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4403" name="Text Box 27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2022 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837573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1.800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1.216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322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3.338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15/10 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2022</a:t>
            </a: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708080"/>
              </p:ext>
            </p:extLst>
          </p:nvPr>
        </p:nvGraphicFramePr>
        <p:xfrm>
          <a:off x="685800" y="2819400"/>
          <a:ext cx="8153400" cy="377521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609.776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42.585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530.191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30.634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30.634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567.031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11.951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518.080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12.075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12.075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Ochrona zdrowia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051169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2022</a:t>
            </a: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288437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55.491.958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5.256.000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33.849.958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16.386.000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5.193.000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5.193.000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50.248.958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63.000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33.799.958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16.386.000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zł</a:t>
            </a: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/>
              <a:t>Sąd Apelacyjny w Białymstoku</a:t>
            </a:r>
            <a:endParaRPr lang="pl-PL" altLang="pl-PL" sz="1600" dirty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3280"/>
              </p:ext>
            </p:extLst>
          </p:nvPr>
        </p:nvGraphicFramePr>
        <p:xfrm>
          <a:off x="740990" y="2267315"/>
          <a:ext cx="7814420" cy="39398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609.776.000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55.491.958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44.564.558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34.435.911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(6.687.734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(5.886.000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(5.903.000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116.615.080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(7.064.988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(6.928.699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(7.080.627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(5.832.977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(7.578.643 zł)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(10.336.478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29.963.760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11.109.056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18.720.394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060680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609.776.000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10.362.868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11.260.099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69.452.983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20.188.798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14.014.182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12.354.030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19.143.895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2022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712142"/>
              </p:ext>
            </p:extLst>
          </p:nvPr>
        </p:nvGraphicFramePr>
        <p:xfrm>
          <a:off x="827583" y="2636913"/>
          <a:ext cx="7868741" cy="349865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2022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609.776.000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9.660.353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59.104.055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17.600.509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9.427.768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9.146.679 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9.980.542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17.280.241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10.095.706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10.893.631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wydatkach 2022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1608991932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2022 dla części 15/10 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091112"/>
              </p:ext>
            </p:extLst>
          </p:nvPr>
        </p:nvGraphicFramePr>
        <p:xfrm>
          <a:off x="381000" y="2564904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3.327,75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116 029 000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201 488 000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26 326 000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607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113 300 000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9 541 000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2 729 000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2.705,75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201 488 000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16 619 000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19 782 000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1 636 000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1.765,45</a:t>
                      </a: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118 070 000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9 828 000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43,75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3 896 000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317 000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203,25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12 678 000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1 058 000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199,30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12 315 000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949 000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355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34 747 000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2 831 000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zł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2022 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/>
              <a:t>w 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728597"/>
              </p:ext>
            </p:extLst>
          </p:nvPr>
        </p:nvGraphicFramePr>
        <p:xfrm>
          <a:off x="381000" y="2492896"/>
          <a:ext cx="8534400" cy="3653064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151,75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7 504 000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8 982 000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3 363 958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7 504 000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1 703 259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58 678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513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120,25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8 982 000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1 602 021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6 593 000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1 036 268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1 154 000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154 887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799 000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128 326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112 299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Referendarze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123 630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5723</TotalTime>
  <Words>1675</Words>
  <Application>Microsoft Office PowerPoint</Application>
  <PresentationFormat>Pokaz na ekranie (4:3)</PresentationFormat>
  <Paragraphs>589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Times New Roman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Monika Kucikowicz</cp:lastModifiedBy>
  <cp:revision>284</cp:revision>
  <cp:lastPrinted>2022-05-11T12:52:47Z</cp:lastPrinted>
  <dcterms:created xsi:type="dcterms:W3CDTF">2011-01-07T07:37:51Z</dcterms:created>
  <dcterms:modified xsi:type="dcterms:W3CDTF">2022-05-11T13:23:24Z</dcterms:modified>
</cp:coreProperties>
</file>