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1"/>
  </p:sldMasterIdLst>
  <p:notesMasterIdLst>
    <p:notesMasterId r:id="rId20"/>
  </p:notesMasterIdLst>
  <p:handoutMasterIdLst>
    <p:handoutMasterId r:id="rId21"/>
  </p:handoutMasterIdLst>
  <p:sldIdLst>
    <p:sldId id="281" r:id="rId2"/>
    <p:sldId id="282" r:id="rId3"/>
    <p:sldId id="283" r:id="rId4"/>
    <p:sldId id="284" r:id="rId5"/>
    <p:sldId id="273" r:id="rId6"/>
    <p:sldId id="277" r:id="rId7"/>
    <p:sldId id="278" r:id="rId8"/>
    <p:sldId id="274" r:id="rId9"/>
    <p:sldId id="285" r:id="rId10"/>
    <p:sldId id="286" r:id="rId11"/>
    <p:sldId id="287" r:id="rId12"/>
    <p:sldId id="288" r:id="rId13"/>
    <p:sldId id="275" r:id="rId14"/>
    <p:sldId id="279" r:id="rId15"/>
    <p:sldId id="280" r:id="rId16"/>
    <p:sldId id="276" r:id="rId17"/>
    <p:sldId id="269" r:id="rId18"/>
    <p:sldId id="270" r:id="rId19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orient="horz" pos="3110" userDrawn="1">
          <p15:clr>
            <a:srgbClr val="A4A3A4"/>
          </p15:clr>
        </p15:guide>
        <p15:guide id="4" pos="2142" userDrawn="1">
          <p15:clr>
            <a:srgbClr val="A4A3A4"/>
          </p15:clr>
        </p15:guide>
        <p15:guide id="5" orient="horz" pos="2895" userDrawn="1">
          <p15:clr>
            <a:srgbClr val="A4A3A4"/>
          </p15:clr>
        </p15:guide>
        <p15:guide id="6" orient="horz" pos="312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jasny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0719" autoAdjust="0"/>
  </p:normalViewPr>
  <p:slideViewPr>
    <p:cSldViewPr>
      <p:cViewPr varScale="1">
        <p:scale>
          <a:sx n="80" d="100"/>
          <a:sy n="80" d="100"/>
        </p:scale>
        <p:origin x="132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2880"/>
        <p:guide pos="2160"/>
        <p:guide orient="horz" pos="3110"/>
        <p:guide pos="2142"/>
        <p:guide orient="horz" pos="2895"/>
        <p:guide orient="horz" pos="312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972"/>
            </a:pPr>
            <a:r>
              <a:rPr lang="pl-PL" sz="972" dirty="0"/>
              <a:t>Udział dochodów Sądu Apelacyjnego w Białymstoku 
w dochodach części 15/10 - apelacji białostockiej</a:t>
            </a:r>
          </a:p>
        </c:rich>
      </c:tx>
      <c:overlay val="0"/>
    </c:title>
    <c:autoTitleDeleted val="0"/>
    <c:view3D>
      <c:rotX val="15"/>
      <c:rotY val="14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6514719329371515E-2"/>
          <c:y val="8.8326558480689391E-2"/>
          <c:w val="0.7296707377018854"/>
          <c:h val="0.90368884989502152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Udział dochodów Sądu Apelacyjnego w Białymstoku 
w dochodach części 15/10 - apelacji białostockiej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h="0"/>
            </a:sp3d>
          </c:spPr>
          <c:explosion val="37"/>
          <c:dPt>
            <c:idx val="0"/>
            <c:bubble3D val="0"/>
            <c:spPr>
              <a:solidFill>
                <a:srgbClr val="00B0F0"/>
              </a:solidFill>
              <a:scene3d>
                <a:camera prst="orthographicFront"/>
                <a:lightRig rig="threePt" dir="t"/>
              </a:scene3d>
              <a:sp3d>
                <a:bevelT h="0"/>
              </a:sp3d>
            </c:spPr>
            <c:extLst>
              <c:ext xmlns:c16="http://schemas.microsoft.com/office/drawing/2014/chart" uri="{C3380CC4-5D6E-409C-BE32-E72D297353CC}">
                <c16:uniqueId val="{00000001-B934-463B-8B5F-51B40DF02AD5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 h="0"/>
              </a:sp3d>
            </c:spPr>
            <c:extLst>
              <c:ext xmlns:c16="http://schemas.microsoft.com/office/drawing/2014/chart" uri="{C3380CC4-5D6E-409C-BE32-E72D297353CC}">
                <c16:uniqueId val="{00000003-B934-463B-8B5F-51B40DF02AD5}"/>
              </c:ext>
            </c:extLst>
          </c:dPt>
          <c:cat>
            <c:strRef>
              <c:f>Arkusz1!$A$2:$A$3</c:f>
              <c:strCache>
                <c:ptCount val="2"/>
                <c:pt idx="0">
                  <c:v>205.941.000 zł</c:v>
                </c:pt>
                <c:pt idx="1">
                  <c:v>6.000.000 zł</c:v>
                </c:pt>
              </c:strCache>
            </c:strRef>
          </c:cat>
          <c:val>
            <c:numRef>
              <c:f>Arkusz1!$B$2:$B$3</c:f>
              <c:numCache>
                <c:formatCode>0</c:formatCode>
                <c:ptCount val="2"/>
                <c:pt idx="0">
                  <c:v>205941000</c:v>
                </c:pt>
                <c:pt idx="1">
                  <c:v>6000000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934-463B-8B5F-51B40DF02A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76">
          <a:noFill/>
        </a:ln>
      </c:spPr>
    </c:plotArea>
    <c:legend>
      <c:legendPos val="tr"/>
      <c:layout>
        <c:manualLayout>
          <c:xMode val="edge"/>
          <c:yMode val="edge"/>
          <c:x val="0.72830934926237667"/>
          <c:y val="0.38130418772280328"/>
          <c:w val="0.22973685401393795"/>
          <c:h val="0.29775218396207936"/>
        </c:manualLayout>
      </c:layout>
      <c:overlay val="0"/>
      <c:txPr>
        <a:bodyPr/>
        <a:lstStyle/>
        <a:p>
          <a:pPr>
            <a:defRPr sz="972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749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/>
            </a:pPr>
            <a:r>
              <a:rPr lang="pl-PL" sz="1000" dirty="0"/>
              <a:t>Udział wydatków Sądu Apelacyjnego w Białymstoku
w wydatkach części 15/10 - apelacji białostockiej</a:t>
            </a:r>
          </a:p>
        </c:rich>
      </c:tx>
      <c:layout>
        <c:manualLayout>
          <c:xMode val="edge"/>
          <c:yMode val="edge"/>
          <c:x val="8.3953721031507833E-2"/>
          <c:y val="5.8434009617410965E-2"/>
        </c:manualLayout>
      </c:layout>
      <c:overlay val="0"/>
    </c:title>
    <c:autoTitleDeleted val="0"/>
    <c:view3D>
      <c:rotX val="15"/>
      <c:rotY val="14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237849907544163E-2"/>
          <c:y val="0.32998257076934756"/>
          <c:w val="0.68326158157599648"/>
          <c:h val="0.67001730018895245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Udział wydatków Sądu Apelacyjnego w Białymstoku w wydatkach części 15/10 - apelacji białostockiej
</c:v>
                </c:pt>
              </c:strCache>
            </c:strRef>
          </c:tx>
          <c:explosion val="24"/>
          <c:dPt>
            <c:idx val="0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1-944F-459D-97E5-8BE1949DF7DE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3-944F-459D-97E5-8BE1949DF7DE}"/>
              </c:ext>
            </c:extLst>
          </c:dPt>
          <c:cat>
            <c:strRef>
              <c:f>Arkusz1!$A$2:$A$3</c:f>
              <c:strCache>
                <c:ptCount val="2"/>
                <c:pt idx="0">
                  <c:v>937.873.000 zł</c:v>
                </c:pt>
                <c:pt idx="1">
                  <c:v>81.104.000 zł</c:v>
                </c:pt>
              </c:strCache>
            </c:strRef>
          </c:cat>
          <c:val>
            <c:numRef>
              <c:f>Arkusz1!$B$2:$B$3</c:f>
              <c:numCache>
                <c:formatCode>General</c:formatCode>
                <c:ptCount val="2"/>
                <c:pt idx="0">
                  <c:v>937873000</c:v>
                </c:pt>
                <c:pt idx="1">
                  <c:v>81104000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44F-459D-97E5-8BE1949DF7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6">
          <a:noFill/>
        </a:ln>
      </c:spPr>
    </c:plotArea>
    <c:legend>
      <c:legendPos val="r"/>
      <c:layout>
        <c:manualLayout>
          <c:xMode val="edge"/>
          <c:yMode val="edge"/>
          <c:x val="0.69476501535962709"/>
          <c:y val="0.52479376209360684"/>
          <c:w val="0.23621576450925696"/>
          <c:h val="0.30474241814663672"/>
        </c:manualLayout>
      </c:layout>
      <c:overlay val="0"/>
      <c:txPr>
        <a:bodyPr/>
        <a:lstStyle/>
        <a:p>
          <a:pPr>
            <a:defRPr sz="1000"/>
          </a:pPr>
          <a:endParaRPr lang="pl-P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UDZIAŁ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Arkusz1!$A$2:$A$33</c:f>
              <c:strCache>
                <c:ptCount val="32"/>
                <c:pt idx="0">
                  <c:v>Sąd Apelacyjny w Białymstoku</c:v>
                </c:pt>
                <c:pt idx="1">
                  <c:v>Sąd Okręgowy w Białymstoku</c:v>
                </c:pt>
                <c:pt idx="2">
                  <c:v>Sąd Okręgowy w Łomży</c:v>
                </c:pt>
                <c:pt idx="3">
                  <c:v>Sąd Rejonowy w Grajewie</c:v>
                </c:pt>
                <c:pt idx="4">
                  <c:v>Sąd Rejonowy w Wysokiem Mazowieckiem</c:v>
                </c:pt>
                <c:pt idx="5">
                  <c:v>Sąd Rejonowy w Zambrowie</c:v>
                </c:pt>
                <c:pt idx="6">
                  <c:v>Sąd Okręgowy w Olsztynie</c:v>
                </c:pt>
                <c:pt idx="7">
                  <c:v>Sąd Rejonowy w Biskupcu</c:v>
                </c:pt>
                <c:pt idx="8">
                  <c:v>Sąd Rejonowy w Lidzbarku Warmińskim</c:v>
                </c:pt>
                <c:pt idx="9">
                  <c:v>Sąd Rejonowy w Mrągowie</c:v>
                </c:pt>
                <c:pt idx="10">
                  <c:v>Sąd Rejonowy w Nidzicy</c:v>
                </c:pt>
                <c:pt idx="11">
                  <c:v>Sąd Rejonowy w Piszu</c:v>
                </c:pt>
                <c:pt idx="12">
                  <c:v>Sąd Rejonowy w Kętrzynie</c:v>
                </c:pt>
                <c:pt idx="13">
                  <c:v>Sąd Okręgowy w Ostrołęce</c:v>
                </c:pt>
                <c:pt idx="14">
                  <c:v>Sąd Rejonowy w Przasnyszu</c:v>
                </c:pt>
                <c:pt idx="15">
                  <c:v>Sąd Rejonowy w Pułtusku</c:v>
                </c:pt>
                <c:pt idx="16">
                  <c:v>Sąd Okręgowy w Suwałkach</c:v>
                </c:pt>
                <c:pt idx="17">
                  <c:v>Sąd Rejonowy w Augustowie</c:v>
                </c:pt>
                <c:pt idx="18">
                  <c:v>Sąd Rejonowy w Bartoszycach</c:v>
                </c:pt>
                <c:pt idx="19">
                  <c:v>Sąd Rejonowy w Białymstoku</c:v>
                </c:pt>
                <c:pt idx="20">
                  <c:v>Sąd Rejonowy w Bielsku Podlaskim</c:v>
                </c:pt>
                <c:pt idx="21">
                  <c:v>Sąd Rejonowy w Ełku</c:v>
                </c:pt>
                <c:pt idx="22">
                  <c:v>Sąd Rejonowy w Giżycku</c:v>
                </c:pt>
                <c:pt idx="23">
                  <c:v>Sąd Rejonowy w Łomży</c:v>
                </c:pt>
                <c:pt idx="24">
                  <c:v>Sąd Rejonowy w Olecku</c:v>
                </c:pt>
                <c:pt idx="25">
                  <c:v>Sąd Rejonowy w Olsztynie</c:v>
                </c:pt>
                <c:pt idx="26">
                  <c:v>Sąd Rejonowy w Ostrołęce</c:v>
                </c:pt>
                <c:pt idx="27">
                  <c:v>Sąd Rejonowy w Ostrowi Mazowieckiej</c:v>
                </c:pt>
                <c:pt idx="28">
                  <c:v>Sąd Rejonowy w Sokółce</c:v>
                </c:pt>
                <c:pt idx="29">
                  <c:v>Sąd Rejonowy w Suwałkach</c:v>
                </c:pt>
                <c:pt idx="30">
                  <c:v>Sąd Rejonowy w Szczytnie </c:v>
                </c:pt>
                <c:pt idx="31">
                  <c:v>Sąd Rejonowy w Wyszkowie </c:v>
                </c:pt>
              </c:strCache>
            </c:strRef>
          </c:cat>
          <c:val>
            <c:numRef>
              <c:f>Arkusz1!$B$2:$B$33</c:f>
              <c:numCache>
                <c:formatCode>#,##0</c:formatCode>
                <c:ptCount val="32"/>
                <c:pt idx="0">
                  <c:v>6000000</c:v>
                </c:pt>
                <c:pt idx="1">
                  <c:v>24426000</c:v>
                </c:pt>
                <c:pt idx="2">
                  <c:v>3127000</c:v>
                </c:pt>
                <c:pt idx="3">
                  <c:v>2620000</c:v>
                </c:pt>
                <c:pt idx="4">
                  <c:v>2793000</c:v>
                </c:pt>
                <c:pt idx="5">
                  <c:v>2648000</c:v>
                </c:pt>
                <c:pt idx="6">
                  <c:v>21551000</c:v>
                </c:pt>
                <c:pt idx="7">
                  <c:v>1244000</c:v>
                </c:pt>
                <c:pt idx="8">
                  <c:v>1638000</c:v>
                </c:pt>
                <c:pt idx="9">
                  <c:v>2447000</c:v>
                </c:pt>
                <c:pt idx="10">
                  <c:v>1666000</c:v>
                </c:pt>
                <c:pt idx="11">
                  <c:v>2599000</c:v>
                </c:pt>
                <c:pt idx="12">
                  <c:v>2118000</c:v>
                </c:pt>
                <c:pt idx="13">
                  <c:v>5853000</c:v>
                </c:pt>
                <c:pt idx="14">
                  <c:v>4152000</c:v>
                </c:pt>
                <c:pt idx="15">
                  <c:v>2927000</c:v>
                </c:pt>
                <c:pt idx="16">
                  <c:v>6252000</c:v>
                </c:pt>
                <c:pt idx="17">
                  <c:v>4350000</c:v>
                </c:pt>
                <c:pt idx="18">
                  <c:v>2064000</c:v>
                </c:pt>
                <c:pt idx="19">
                  <c:v>27857000</c:v>
                </c:pt>
                <c:pt idx="20">
                  <c:v>6961000</c:v>
                </c:pt>
                <c:pt idx="21">
                  <c:v>4835000</c:v>
                </c:pt>
                <c:pt idx="22">
                  <c:v>3837000</c:v>
                </c:pt>
                <c:pt idx="23">
                  <c:v>7690000</c:v>
                </c:pt>
                <c:pt idx="24">
                  <c:v>3036000</c:v>
                </c:pt>
                <c:pt idx="25">
                  <c:v>21477000</c:v>
                </c:pt>
                <c:pt idx="26">
                  <c:v>6900000</c:v>
                </c:pt>
                <c:pt idx="27">
                  <c:v>3955000</c:v>
                </c:pt>
                <c:pt idx="28">
                  <c:v>3753000</c:v>
                </c:pt>
                <c:pt idx="29">
                  <c:v>7680000</c:v>
                </c:pt>
                <c:pt idx="30">
                  <c:v>3585000</c:v>
                </c:pt>
                <c:pt idx="31">
                  <c:v>3900000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A6-4F92-9581-80BDAB21CF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1088504"/>
        <c:axId val="441089288"/>
        <c:axId val="0"/>
      </c:bar3DChart>
      <c:catAx>
        <c:axId val="4410885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 baseline="0"/>
            </a:pPr>
            <a:endParaRPr lang="pl-PL"/>
          </a:p>
        </c:txPr>
        <c:crossAx val="441089288"/>
        <c:crosses val="autoZero"/>
        <c:auto val="1"/>
        <c:lblAlgn val="ctr"/>
        <c:lblOffset val="100"/>
        <c:noMultiLvlLbl val="0"/>
      </c:catAx>
      <c:valAx>
        <c:axId val="441089288"/>
        <c:scaling>
          <c:orientation val="minMax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aseline="0"/>
            </a:pPr>
            <a:endParaRPr lang="pl-PL"/>
          </a:p>
        </c:txPr>
        <c:crossAx val="441088504"/>
        <c:crosses val="autoZero"/>
        <c:crossBetween val="between"/>
        <c:dispUnits>
          <c:builtInUnit val="thousands"/>
        </c:dispUnits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06450194058585"/>
          <c:y val="4.6221302791753301E-2"/>
          <c:w val="0.83103025400805808"/>
          <c:h val="0.4800325871964644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UDZIAŁ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Arkusz1!$A$2:$A$33</c:f>
              <c:strCache>
                <c:ptCount val="32"/>
                <c:pt idx="0">
                  <c:v>Sąd Apelacyjny w Białymstoku</c:v>
                </c:pt>
                <c:pt idx="1">
                  <c:v>Sąd Okręgowy w Białymstoku</c:v>
                </c:pt>
                <c:pt idx="2">
                  <c:v>Sąd Okręgowy w Łomży</c:v>
                </c:pt>
                <c:pt idx="3">
                  <c:v>Sąd Rejonowy w Grajewie</c:v>
                </c:pt>
                <c:pt idx="4">
                  <c:v>Sąd Rejonowy w Wys. Maz.</c:v>
                </c:pt>
                <c:pt idx="5">
                  <c:v>Sąd Rejonowy w Zambrowie</c:v>
                </c:pt>
                <c:pt idx="6">
                  <c:v>Sąd Okręgowy w Olsztynie</c:v>
                </c:pt>
                <c:pt idx="7">
                  <c:v>Sąd Rejonowy w Biskupcu</c:v>
                </c:pt>
                <c:pt idx="8">
                  <c:v>Sąd Rejonowy w Lidzbarku Warmińskim</c:v>
                </c:pt>
                <c:pt idx="9">
                  <c:v>Sąd Rejonowy w Mrągowie</c:v>
                </c:pt>
                <c:pt idx="10">
                  <c:v>Sąd Rejonowy w Nidzicy</c:v>
                </c:pt>
                <c:pt idx="11">
                  <c:v>Sąd Rejonowy w Piszu</c:v>
                </c:pt>
                <c:pt idx="12">
                  <c:v>Sąd Rejonowy w Kętrzynie</c:v>
                </c:pt>
                <c:pt idx="13">
                  <c:v>Sąd Okręgowy w Ostrołęce</c:v>
                </c:pt>
                <c:pt idx="14">
                  <c:v>Sąd Rejonowy w Przasnyszu</c:v>
                </c:pt>
                <c:pt idx="15">
                  <c:v>Sąd Rejonowy w Pułtusku</c:v>
                </c:pt>
                <c:pt idx="16">
                  <c:v>Sąd Okręgowy w Suwałkach</c:v>
                </c:pt>
                <c:pt idx="17">
                  <c:v>Sąd Rejonowy w Augustowie</c:v>
                </c:pt>
                <c:pt idx="18">
                  <c:v>Sąd Rejonowy w Bartoszycach</c:v>
                </c:pt>
                <c:pt idx="19">
                  <c:v>Sąd Rejonowy w Białymstoku</c:v>
                </c:pt>
                <c:pt idx="20">
                  <c:v>Sąd Rejonowy w Bielsku Podlaskim</c:v>
                </c:pt>
                <c:pt idx="21">
                  <c:v>Sąd Rejonowy w Ełku</c:v>
                </c:pt>
                <c:pt idx="22">
                  <c:v>Sąd Rejonowy w Giżycku</c:v>
                </c:pt>
                <c:pt idx="23">
                  <c:v>Sąd Rejonowy w Łomży</c:v>
                </c:pt>
                <c:pt idx="24">
                  <c:v>Sąd Rejonowy w Olecku</c:v>
                </c:pt>
                <c:pt idx="25">
                  <c:v>Sąd Rejonowy w Olsztynie</c:v>
                </c:pt>
                <c:pt idx="26">
                  <c:v>Sąd Rejonowy w Ostrołęce</c:v>
                </c:pt>
                <c:pt idx="27">
                  <c:v>Sąd Rejonowy w Ostrowi Mazowieckiej</c:v>
                </c:pt>
                <c:pt idx="28">
                  <c:v>Sąd Rejonowy w Sokółce</c:v>
                </c:pt>
                <c:pt idx="29">
                  <c:v>Sąd Rejonowy w Suwałkach</c:v>
                </c:pt>
                <c:pt idx="30">
                  <c:v>Sąd Rejonowy w Szczytnie </c:v>
                </c:pt>
                <c:pt idx="31">
                  <c:v>Sąd Rejonowy w Wyszkowie </c:v>
                </c:pt>
              </c:strCache>
            </c:strRef>
          </c:cat>
          <c:val>
            <c:numRef>
              <c:f>Arkusz1!$B$2:$B$33</c:f>
              <c:numCache>
                <c:formatCode>#,##0</c:formatCode>
                <c:ptCount val="32"/>
                <c:pt idx="0">
                  <c:v>81104000</c:v>
                </c:pt>
                <c:pt idx="1">
                  <c:v>68781000</c:v>
                </c:pt>
                <c:pt idx="2">
                  <c:v>46572000</c:v>
                </c:pt>
                <c:pt idx="3">
                  <c:v>11134000</c:v>
                </c:pt>
                <c:pt idx="4">
                  <c:v>9052000</c:v>
                </c:pt>
                <c:pt idx="5">
                  <c:v>9415000</c:v>
                </c:pt>
                <c:pt idx="6">
                  <c:v>75292000</c:v>
                </c:pt>
                <c:pt idx="7">
                  <c:v>10308000</c:v>
                </c:pt>
                <c:pt idx="8">
                  <c:v>10294000</c:v>
                </c:pt>
                <c:pt idx="9">
                  <c:v>11011000</c:v>
                </c:pt>
                <c:pt idx="10">
                  <c:v>8757000</c:v>
                </c:pt>
                <c:pt idx="11">
                  <c:v>11113000</c:v>
                </c:pt>
                <c:pt idx="12">
                  <c:v>14967000</c:v>
                </c:pt>
                <c:pt idx="13">
                  <c:v>28205000</c:v>
                </c:pt>
                <c:pt idx="14">
                  <c:v>15163000</c:v>
                </c:pt>
                <c:pt idx="15">
                  <c:v>16650000</c:v>
                </c:pt>
                <c:pt idx="16">
                  <c:v>59706000</c:v>
                </c:pt>
                <c:pt idx="17">
                  <c:v>16049000</c:v>
                </c:pt>
                <c:pt idx="18">
                  <c:v>16268000</c:v>
                </c:pt>
                <c:pt idx="19">
                  <c:v>106119000</c:v>
                </c:pt>
                <c:pt idx="20">
                  <c:v>29418000</c:v>
                </c:pt>
                <c:pt idx="21">
                  <c:v>21190000</c:v>
                </c:pt>
                <c:pt idx="22">
                  <c:v>20190000</c:v>
                </c:pt>
                <c:pt idx="23">
                  <c:v>28614000</c:v>
                </c:pt>
                <c:pt idx="24">
                  <c:v>14532000</c:v>
                </c:pt>
                <c:pt idx="25">
                  <c:v>87286000</c:v>
                </c:pt>
                <c:pt idx="26">
                  <c:v>25666000</c:v>
                </c:pt>
                <c:pt idx="27">
                  <c:v>13978000</c:v>
                </c:pt>
                <c:pt idx="28">
                  <c:v>14194000</c:v>
                </c:pt>
                <c:pt idx="29">
                  <c:v>26942000</c:v>
                </c:pt>
                <c:pt idx="30">
                  <c:v>14853000</c:v>
                </c:pt>
                <c:pt idx="31">
                  <c:v>15050000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E3-437D-AC00-049199C109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1085760"/>
        <c:axId val="441086152"/>
        <c:axId val="0"/>
      </c:bar3DChart>
      <c:catAx>
        <c:axId val="4410857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2700000" vert="horz" anchor="ctr" anchorCtr="0"/>
          <a:lstStyle/>
          <a:p>
            <a:pPr>
              <a:defRPr sz="900" baseline="0"/>
            </a:pPr>
            <a:endParaRPr lang="pl-PL"/>
          </a:p>
        </c:txPr>
        <c:crossAx val="441086152"/>
        <c:crosses val="autoZero"/>
        <c:auto val="1"/>
        <c:lblAlgn val="ctr"/>
        <c:lblOffset val="100"/>
        <c:noMultiLvlLbl val="0"/>
      </c:catAx>
      <c:valAx>
        <c:axId val="441086152"/>
        <c:scaling>
          <c:orientation val="minMax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#,##0" sourceLinked="0"/>
        <c:majorTickMark val="out"/>
        <c:minorTickMark val="none"/>
        <c:tickLblPos val="nextTo"/>
        <c:txPr>
          <a:bodyPr anchor="ctr" anchorCtr="0"/>
          <a:lstStyle/>
          <a:p>
            <a:pPr>
              <a:defRPr sz="1100"/>
            </a:pPr>
            <a:endParaRPr lang="pl-PL"/>
          </a:p>
        </c:txPr>
        <c:crossAx val="441085760"/>
        <c:crosses val="autoZero"/>
        <c:crossBetween val="between"/>
        <c:dispUnits>
          <c:builtInUnit val="thousands"/>
        </c:dispUnits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2"/>
            <a:ext cx="2945659" cy="496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8" y="2"/>
            <a:ext cx="2945659" cy="496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31815"/>
            <a:ext cx="2945659" cy="496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83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8" y="9431815"/>
            <a:ext cx="2945659" cy="496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EEB53B9-BCA9-4532-A6E8-3EA0CF865F6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20499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4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5" y="2"/>
            <a:ext cx="2945659" cy="4964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201CB1A-4023-45AF-902C-A8D9065F1976}" type="datetimeFigureOut">
              <a:rPr lang="pl-PL"/>
              <a:pPr>
                <a:defRPr/>
              </a:pPr>
              <a:t>09.05.2025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2" y="9430093"/>
            <a:ext cx="2945659" cy="4964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5" y="9430093"/>
            <a:ext cx="2945659" cy="4964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C4442183-B1B4-4663-A019-7344ABD87896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827540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dirty="0"/>
          </a:p>
        </p:txBody>
      </p:sp>
      <p:sp>
        <p:nvSpPr>
          <p:cNvPr id="235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E4020F9-2BB8-426C-9147-8A89D4182667}" type="slidenum">
              <a:rPr lang="pl-PL" altLang="pl-PL" smtClean="0">
                <a:latin typeface="Verdana" pitchFamily="34" charset="0"/>
              </a:rPr>
              <a:pPr eaLnBrk="1" hangingPunct="1">
                <a:spcBef>
                  <a:spcPct val="0"/>
                </a:spcBef>
              </a:pPr>
              <a:t>4</a:t>
            </a:fld>
            <a:endParaRPr lang="pl-PL" altLang="pl-PL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695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442183-B1B4-4663-A019-7344ABD87896}" type="slidenum">
              <a:rPr lang="pl-PL" smtClean="0"/>
              <a:pPr>
                <a:defRPr/>
              </a:pPr>
              <a:t>15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84611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2"/>
          <p:cNvSpPr/>
          <p:nvPr/>
        </p:nvSpPr>
        <p:spPr>
          <a:xfrm>
            <a:off x="7712075" y="3136900"/>
            <a:ext cx="911225" cy="2074863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3"/>
          <p:cNvSpPr/>
          <p:nvPr/>
        </p:nvSpPr>
        <p:spPr>
          <a:xfrm>
            <a:off x="446088" y="3055938"/>
            <a:ext cx="694690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ctangle 10"/>
          <p:cNvSpPr/>
          <p:nvPr/>
        </p:nvSpPr>
        <p:spPr>
          <a:xfrm>
            <a:off x="541338" y="4559300"/>
            <a:ext cx="675640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1" name="Rectangle 9"/>
          <p:cNvSpPr/>
          <p:nvPr/>
        </p:nvSpPr>
        <p:spPr>
          <a:xfrm>
            <a:off x="539750" y="3140075"/>
            <a:ext cx="6759575" cy="207645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688" y="4625975"/>
            <a:ext cx="762000" cy="457200"/>
          </a:xfrm>
        </p:spPr>
        <p:txBody>
          <a:bodyPr/>
          <a:lstStyle>
            <a:lvl1pPr algn="ctr">
              <a:defRPr sz="2800" smtClean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079553B3-70A8-4FAD-9943-297BCB41093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76809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00466-4A9B-4688-B87A-55557588A29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4287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15"/>
          <p:cNvSpPr/>
          <p:nvPr/>
        </p:nvSpPr>
        <p:spPr>
          <a:xfrm>
            <a:off x="568325" y="3048000"/>
            <a:ext cx="803275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4"/>
          <p:cNvSpPr/>
          <p:nvPr/>
        </p:nvSpPr>
        <p:spPr>
          <a:xfrm>
            <a:off x="676275" y="4541838"/>
            <a:ext cx="781685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3"/>
          <p:cNvSpPr/>
          <p:nvPr/>
        </p:nvSpPr>
        <p:spPr>
          <a:xfrm>
            <a:off x="676275" y="3124200"/>
            <a:ext cx="7816850" cy="2078038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4E857-A5CC-429A-80C8-D000CB7CE34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55763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55A88-2BA9-4A3B-83B3-95E4D0635909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51122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46D10-DB78-4093-BEC9-5CE100736DFA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11217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ED9E-D662-459D-9657-15C0E52A55B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21837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3" name="Rounded Rectangle 10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51747-88E2-404F-A991-3C2FC62E82B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64343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6" name="Rounded Rectangle 11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9"/>
          <p:cNvSpPr/>
          <p:nvPr/>
        </p:nvSpPr>
        <p:spPr>
          <a:xfrm>
            <a:off x="676275" y="1643063"/>
            <a:ext cx="2484438" cy="3233737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/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F2CA3-21A2-45FF-BA77-BBCF41BA654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46683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6" name="Rounded Rectangle 8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11"/>
          <p:cNvSpPr/>
          <p:nvPr/>
        </p:nvSpPr>
        <p:spPr>
          <a:xfrm>
            <a:off x="762000" y="5029200"/>
            <a:ext cx="7600950" cy="12033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2"/>
          <p:cNvSpPr/>
          <p:nvPr/>
        </p:nvSpPr>
        <p:spPr>
          <a:xfrm>
            <a:off x="914400" y="5638800"/>
            <a:ext cx="7327900" cy="452438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ctangle 10"/>
          <p:cNvSpPr/>
          <p:nvPr/>
        </p:nvSpPr>
        <p:spPr>
          <a:xfrm>
            <a:off x="604838" y="5075238"/>
            <a:ext cx="7947025" cy="1096962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dirty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F59F4-8393-4095-BBE9-AF0CE3D02C3F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7903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CFB0D-1B9E-4B88-A1F4-9DF26A439221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66191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6861175" y="228600"/>
            <a:ext cx="1860550" cy="6122988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7"/>
          <p:cNvSpPr/>
          <p:nvPr/>
        </p:nvSpPr>
        <p:spPr>
          <a:xfrm>
            <a:off x="6954838" y="350838"/>
            <a:ext cx="1673225" cy="5876925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10A8B-7736-432C-B434-1F77A8F08777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69157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 useBgFill="1">
        <p:nvSpPr>
          <p:cNvPr id="7" name="Rounded Rectangle 6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82296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  <a:endParaRPr lang="en-US" altLang="pl-P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6C9002E-69F2-45A1-B9EF-71D3002DAFA2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373063" y="373063"/>
            <a:ext cx="8380412" cy="1117600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5450" y="407988"/>
            <a:ext cx="8261350" cy="103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89" r:id="rId2"/>
    <p:sldLayoutId id="2147483795" r:id="rId3"/>
    <p:sldLayoutId id="2147483790" r:id="rId4"/>
    <p:sldLayoutId id="2147483791" r:id="rId5"/>
    <p:sldLayoutId id="2147483792" r:id="rId6"/>
    <p:sldLayoutId id="2147483796" r:id="rId7"/>
    <p:sldLayoutId id="2147483797" r:id="rId8"/>
    <p:sldLayoutId id="2147483798" r:id="rId9"/>
    <p:sldLayoutId id="2147483793" r:id="rId10"/>
    <p:sldLayoutId id="214748379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500" kern="1200" cap="all">
          <a:solidFill>
            <a:srgbClr val="6B7D7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9pPr>
    </p:titleStyle>
    <p:bodyStyle>
      <a:lvl1pPr marL="342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rgbClr val="B5AE53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rgbClr val="848058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ct val="20000"/>
        </a:spcBef>
        <a:spcAft>
          <a:spcPct val="0"/>
        </a:spcAft>
        <a:buClr>
          <a:srgbClr val="E8B54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85800" y="3124200"/>
            <a:ext cx="8153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4000" dirty="0">
                <a:solidFill>
                  <a:schemeClr val="hlink"/>
                </a:solidFill>
                <a:latin typeface="Verdana" pitchFamily="34" charset="0"/>
              </a:rPr>
              <a:t>BUDŻET 2025 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1043840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>
              <a:defRPr/>
            </a:pPr>
            <a:r>
              <a:rPr lang="pl-PL" altLang="pl-PL" sz="1600" dirty="0"/>
              <a:t>Sąd Apelacyjny w Białymstoku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133600" y="2286000"/>
            <a:ext cx="50292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>
                <a:solidFill>
                  <a:schemeClr val="tx1"/>
                </a:solidFill>
                <a:latin typeface="Verdana" pitchFamily="34" charset="0"/>
              </a:rPr>
              <a:t>Spis treści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600">
              <a:solidFill>
                <a:schemeClr val="tx1"/>
              </a:solidFill>
              <a:latin typeface="Verdana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Jednostki organizacyjne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Dochody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Wydatki</a:t>
            </a:r>
          </a:p>
          <a:p>
            <a:pPr eaLnBrk="1" hangingPunct="1">
              <a:spcBef>
                <a:spcPct val="50000"/>
              </a:spcBef>
              <a:buClrTx/>
              <a:buFontTx/>
              <a:buAutoNum type="arabicPeriod"/>
            </a:pPr>
            <a:r>
              <a:rPr lang="pl-PL" altLang="pl-PL" sz="2000">
                <a:solidFill>
                  <a:schemeClr val="tx1"/>
                </a:solidFill>
                <a:latin typeface="Verdana" pitchFamily="34" charset="0"/>
              </a:rPr>
              <a:t>Zatrudnienie i wynagrodzenia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52395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>
              <a:defRPr/>
            </a:pPr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33400" y="2286000"/>
            <a:ext cx="8382000" cy="2539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800" dirty="0">
                <a:solidFill>
                  <a:schemeClr val="tx1"/>
                </a:solidFill>
                <a:latin typeface="Verdana" pitchFamily="34" charset="0"/>
              </a:rPr>
              <a:t>Budżet na rok 2025 określa wysokość środków budżetowych niezbędnych do funkcjonowania: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8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w części 15/10 – </a:t>
            </a:r>
            <a:r>
              <a:rPr lang="pl-PL" altLang="pl-PL" sz="1600" i="1" dirty="0">
                <a:solidFill>
                  <a:schemeClr val="tx1"/>
                </a:solidFill>
                <a:latin typeface="Verdana" pitchFamily="34" charset="0"/>
              </a:rPr>
              <a:t>apelacja białostocka</a:t>
            </a: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 sądów powszechnych w tym: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endParaRPr lang="pl-PL" altLang="pl-PL" sz="16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1 Sąd Apelacyjny		5 Sądów Okręgowych	26 Sądów Rejonowych</a:t>
            </a:r>
          </a:p>
          <a:p>
            <a:pPr algn="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600" dirty="0">
                <a:solidFill>
                  <a:schemeClr val="tx1"/>
                </a:solidFill>
                <a:latin typeface="Verdana" pitchFamily="34" charset="0"/>
              </a:rPr>
              <a:t>				</a:t>
            </a:r>
            <a:r>
              <a:rPr lang="pl-PL" altLang="pl-PL" sz="1200" dirty="0">
                <a:solidFill>
                  <a:schemeClr val="tx1"/>
                </a:solidFill>
                <a:latin typeface="Verdana" pitchFamily="34" charset="0"/>
              </a:rPr>
              <a:t>(w tym 11 sądów funkcjonalnych)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09600" y="61722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794463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33400" y="1828800"/>
            <a:ext cx="8382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Budżet na rok 2025</a:t>
            </a:r>
            <a:endParaRPr lang="pl-PL" altLang="pl-PL" sz="1600" dirty="0">
              <a:solidFill>
                <a:schemeClr val="tx1"/>
              </a:solidFill>
              <a:latin typeface="Verdana" pitchFamily="34" charset="0"/>
            </a:endParaRPr>
          </a:p>
        </p:txBody>
      </p:sp>
      <p:graphicFrame>
        <p:nvGraphicFramePr>
          <p:cNvPr id="89199" name="Group 1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760979"/>
              </p:ext>
            </p:extLst>
          </p:nvPr>
        </p:nvGraphicFramePr>
        <p:xfrm>
          <a:off x="762000" y="2209800"/>
          <a:ext cx="7696200" cy="1041400"/>
        </p:xfrm>
        <a:graphic>
          <a:graphicData uri="http://schemas.openxmlformats.org/drawingml/2006/table">
            <a:tbl>
              <a:tblPr/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 15/10 – </a:t>
                      </a:r>
                      <a:r>
                        <a:rPr kumimoji="0" lang="pl-PL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apelacja białostocka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Sąd Apelacyjny w Białymstoku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Dochody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205.941.000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6.000.000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937.873.000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81.104.000 zł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286" name="Text Box 83"/>
          <p:cNvSpPr txBox="1">
            <a:spLocks noChangeArrowheads="1"/>
          </p:cNvSpPr>
          <p:nvPr/>
        </p:nvSpPr>
        <p:spPr bwMode="auto">
          <a:xfrm>
            <a:off x="609600" y="6262688"/>
            <a:ext cx="8077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  <p:graphicFrame>
        <p:nvGraphicFramePr>
          <p:cNvPr id="2" name="Wykres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0964851"/>
              </p:ext>
            </p:extLst>
          </p:nvPr>
        </p:nvGraphicFramePr>
        <p:xfrm>
          <a:off x="230188" y="3357563"/>
          <a:ext cx="4418012" cy="3181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Wykres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8199805"/>
              </p:ext>
            </p:extLst>
          </p:nvPr>
        </p:nvGraphicFramePr>
        <p:xfrm>
          <a:off x="4724400" y="3284538"/>
          <a:ext cx="4240213" cy="2608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76229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6288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2025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987481"/>
              </p:ext>
            </p:extLst>
          </p:nvPr>
        </p:nvGraphicFramePr>
        <p:xfrm>
          <a:off x="827584" y="2272326"/>
          <a:ext cx="7704855" cy="410175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05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51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73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2578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2025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423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205.941.000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702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Apelacyjny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6.000.000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7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Okręgowy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24.426.000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173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Łomży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Grajewie)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Wysokiem Mazowieckiem)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Zambrowie)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11.188.000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(2.620.000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(2.793.000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(2.648.000 zł)</a:t>
                      </a:r>
                    </a:p>
                  </a:txBody>
                  <a:tcPr marL="9525" marR="85725" marT="952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887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4c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4d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4e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Olsztynie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Biskupcu)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Lidzbarku Warmińskim)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Mrągowie)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Nidzicy)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Piszu)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Kętrzynie)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33.263.000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(1.244.000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(1.638.000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(2.447.000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(1.666.000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(2.599.000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(2.118.000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917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5b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Ostrołęce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Przasnyszu)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Pułtusku)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12.932.000 zł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(4.152.000 zł)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(2.927.000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70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6.252.000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1491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2025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946164"/>
              </p:ext>
            </p:extLst>
          </p:nvPr>
        </p:nvGraphicFramePr>
        <p:xfrm>
          <a:off x="827583" y="2636913"/>
          <a:ext cx="7868741" cy="311066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89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79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0925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2025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73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205.941.000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Augustowie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4.350.000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Bartoszycach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2.064.000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27.857.000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Bielsku Podlaskim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6.961.000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Ełku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4.835.000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Giżycku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3.837.000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Łomży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7.690.000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5402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dochodów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2025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412992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151582"/>
              </p:ext>
            </p:extLst>
          </p:nvPr>
        </p:nvGraphicFramePr>
        <p:xfrm>
          <a:off x="827584" y="2553054"/>
          <a:ext cx="7704855" cy="3221924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096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90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61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1978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dochodów w 2025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94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205.941.000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Olecku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3.036.000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Olsztynie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21.477.000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Ostrołęce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6.900.000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Ostrowi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Mazowieckiej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3.955.000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Sokółce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3.753.000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Suwałkach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7.680.000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Szczytnie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3.585.000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Wyszkowie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3.900.000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8986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063" y="1785937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Udział poszczególnych sądów w obszarze apelacji białostockiej</a:t>
            </a:r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dochodach 2025 roku części 15/10</a:t>
            </a:r>
          </a:p>
        </p:txBody>
      </p:sp>
      <p:sp>
        <p:nvSpPr>
          <p:cNvPr id="10244" name="Text Box 40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Wykres 1"/>
          <p:cNvGraphicFramePr/>
          <p:nvPr>
            <p:extLst>
              <p:ext uri="{D42A27DB-BD31-4B8C-83A1-F6EECF244321}">
                <p14:modId xmlns:p14="http://schemas.microsoft.com/office/powerpoint/2010/main" val="4010857930"/>
              </p:ext>
            </p:extLst>
          </p:nvPr>
        </p:nvGraphicFramePr>
        <p:xfrm>
          <a:off x="107504" y="2416174"/>
          <a:ext cx="8424936" cy="3984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899592" y="2308452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" dirty="0"/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2525526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33400" y="1711763"/>
            <a:ext cx="838200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dochodów budżetowych na rok 2025 dla części 15/10– </a:t>
            </a:r>
            <a:r>
              <a:rPr lang="pl-PL" altLang="pl-PL" sz="1400" i="1" dirty="0">
                <a:solidFill>
                  <a:schemeClr val="tx1"/>
                </a:solidFill>
                <a:latin typeface="Verdana" pitchFamily="34" charset="0"/>
              </a:rPr>
              <a:t>apelacji białostockiej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000" dirty="0">
                <a:solidFill>
                  <a:schemeClr val="tx1"/>
                </a:solidFill>
                <a:latin typeface="Verdana" pitchFamily="34" charset="0"/>
              </a:rPr>
              <a:t>według paragrafów klasyfikacji budżetowej</a:t>
            </a:r>
          </a:p>
        </p:txBody>
      </p:sp>
      <p:graphicFrame>
        <p:nvGraphicFramePr>
          <p:cNvPr id="93608" name="Group 4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952466"/>
              </p:ext>
            </p:extLst>
          </p:nvPr>
        </p:nvGraphicFramePr>
        <p:xfrm>
          <a:off x="385762" y="2203929"/>
          <a:ext cx="8434709" cy="4488530"/>
        </p:xfrm>
        <a:graphic>
          <a:graphicData uri="http://schemas.openxmlformats.org/drawingml/2006/table">
            <a:tbl>
              <a:tblPr/>
              <a:tblGrid>
                <a:gridCol w="455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22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Poz.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Paragraf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 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Grzywny, mandaty i inne kary pieniężne od osób fizycznych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0570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39.600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Grzywny, mandaty i inne kary pieniężne od osób prawnych i innych jednostek organ.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0580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5848070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opłat i kosztów sądowych oraz innych opłat uiszczanych na rzecz Skarbu Państwa z tytułu postępowania sądowego i prokuratorskiego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162.309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kosztów egzekucyjnych, opłaty komorniczej i kosztów upomnień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0640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24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ze spłat oprocentowanych pożyczek udzielonych sędziom i prokuratorom na zaspokojenie ich potrzeb mieszkaniowych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1.000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Dochody z najmu i dzierżawy składników majątkowych Skarbu Państwa oraz innych umów o podobnym charakterze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0750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97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usług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0830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313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Pozostałe odsetki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531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rozliczeń/ zwrotów z lat ubiegłych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0940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865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kar i odszkodowań wynikających z umów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0950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256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42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różnych dochodów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0970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423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konfiskaty mienia i przepadku przedmiotów na rzecz Skarbu Państwa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0990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463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2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OGÓŁEM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205.941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4402" name="Text Box 272"/>
          <p:cNvSpPr txBox="1">
            <a:spLocks noChangeArrowheads="1"/>
          </p:cNvSpPr>
          <p:nvPr/>
        </p:nvSpPr>
        <p:spPr bwMode="auto">
          <a:xfrm>
            <a:off x="8224838" y="1981067"/>
            <a:ext cx="838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 dirty="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729587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533400" y="1828800"/>
            <a:ext cx="838200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dochodów budżetowych na rok 2025 dla Sądu Apelacyjnego w Białymstoku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000" dirty="0">
                <a:solidFill>
                  <a:schemeClr val="tx1"/>
                </a:solidFill>
                <a:latin typeface="Verdana" pitchFamily="34" charset="0"/>
              </a:rPr>
              <a:t>według paragrafów klasyfikacji budżetowej</a:t>
            </a:r>
          </a:p>
        </p:txBody>
      </p:sp>
      <p:graphicFrame>
        <p:nvGraphicFramePr>
          <p:cNvPr id="10445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664625"/>
              </p:ext>
            </p:extLst>
          </p:nvPr>
        </p:nvGraphicFramePr>
        <p:xfrm>
          <a:off x="381000" y="2514600"/>
          <a:ext cx="8458200" cy="1819005"/>
        </p:xfrm>
        <a:graphic>
          <a:graphicData uri="http://schemas.openxmlformats.org/drawingml/2006/table">
            <a:tbl>
              <a:tblPr/>
              <a:tblGrid>
                <a:gridCol w="45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3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04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Poz.</a:t>
                      </a:r>
                    </a:p>
                  </a:txBody>
                  <a:tcPr marT="45704" marB="45704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Paragraf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 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 tytułu opłat i kosztów sądowych oraz innych opłat uiszczanych na rzecz Skarbu Państwa z tytułu postępowania sądowego i prokuratorskiego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0630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4.500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Wpływy ze spłat oprocentowanych pożyczek udzielonych sędziom i prokuratorom na zaspokojenie ich potrzeb mieszkaniowych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0700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1.000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79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Pozostałe odsetki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500</a:t>
                      </a:r>
                    </a:p>
                  </a:txBody>
                  <a:tcPr marT="45704" marB="45704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79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OGÓŁEM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6.000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426" name="Text Box 66"/>
          <p:cNvSpPr txBox="1">
            <a:spLocks noChangeArrowheads="1"/>
          </p:cNvSpPr>
          <p:nvPr/>
        </p:nvSpPr>
        <p:spPr bwMode="auto">
          <a:xfrm>
            <a:off x="7924800" y="2239963"/>
            <a:ext cx="838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5427" name="Text Box 67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224019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wydatków w części 15/10 – </a:t>
            </a:r>
            <a:r>
              <a:rPr lang="pl-PL" altLang="pl-PL" sz="1400" i="1" dirty="0">
                <a:solidFill>
                  <a:schemeClr val="tx1"/>
                </a:solidFill>
                <a:latin typeface="Verdana" pitchFamily="34" charset="0"/>
              </a:rPr>
              <a:t>apelacja białostocka</a:t>
            </a:r>
            <a:endParaRPr lang="pl-PL" altLang="pl-PL" sz="1400" dirty="0">
              <a:solidFill>
                <a:schemeClr val="tx1"/>
              </a:solidFill>
              <a:latin typeface="Verdana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w podziale na grupy ekonomiczne w roku 2025</a:t>
            </a:r>
          </a:p>
        </p:txBody>
      </p:sp>
      <p:graphicFrame>
        <p:nvGraphicFramePr>
          <p:cNvPr id="103428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982803"/>
              </p:ext>
            </p:extLst>
          </p:nvPr>
        </p:nvGraphicFramePr>
        <p:xfrm>
          <a:off x="685800" y="2819400"/>
          <a:ext cx="8153400" cy="3775219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3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86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723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Rozdział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RAZEM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Świadczenia na rzecz osób fizycznych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bieżące jednostek budżetowych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majątkowe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60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 – apelacja białostocka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937.873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78.088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795.341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64.444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Obowiązkowe ubezpieczenia społeczne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57.449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57.449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75502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Jednostki sądownictwa powszechnego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867.097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20.639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782.014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64.444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13.287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13.287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851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Ochrona zdrowia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85195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1051169"/>
                  </a:ext>
                </a:extLst>
              </a:tr>
            </a:tbl>
          </a:graphicData>
        </a:graphic>
      </p:graphicFrame>
      <p:sp>
        <p:nvSpPr>
          <p:cNvPr id="16446" name="Text Box 62"/>
          <p:cNvSpPr txBox="1">
            <a:spLocks noChangeArrowheads="1"/>
          </p:cNvSpPr>
          <p:nvPr/>
        </p:nvSpPr>
        <p:spPr bwMode="auto">
          <a:xfrm>
            <a:off x="7924800" y="2590800"/>
            <a:ext cx="8382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>
                <a:solidFill>
                  <a:schemeClr val="tx1"/>
                </a:solidFill>
                <a:latin typeface="Verdana" pitchFamily="34" charset="0"/>
              </a:rPr>
              <a:t>w tys. zł</a:t>
            </a:r>
          </a:p>
        </p:txBody>
      </p:sp>
      <p:sp>
        <p:nvSpPr>
          <p:cNvPr id="16447" name="Text Box 63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>
                <a:latin typeface="Verdana" pitchFamily="34" charset="0"/>
              </a:rPr>
              <a:t>Oddział Finansowy</a:t>
            </a:r>
          </a:p>
        </p:txBody>
      </p:sp>
    </p:spTree>
    <p:extLst>
      <p:ext uri="{BB962C8B-B14F-4D97-AF65-F5344CB8AC3E}">
        <p14:creationId xmlns:p14="http://schemas.microsoft.com/office/powerpoint/2010/main" val="3186728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Plan wydatków w Sądzie Apelacyjnym w Białymstoku</a:t>
            </a:r>
          </a:p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400" dirty="0">
                <a:solidFill>
                  <a:schemeClr val="tx1"/>
                </a:solidFill>
                <a:latin typeface="Verdana" pitchFamily="34" charset="0"/>
              </a:rPr>
              <a:t>w podziale na grupy ekonomiczne w roku 2025</a:t>
            </a:r>
          </a:p>
        </p:txBody>
      </p:sp>
      <p:graphicFrame>
        <p:nvGraphicFramePr>
          <p:cNvPr id="9421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3003547"/>
              </p:ext>
            </p:extLst>
          </p:nvPr>
        </p:nvGraphicFramePr>
        <p:xfrm>
          <a:off x="609600" y="2590800"/>
          <a:ext cx="8153400" cy="3391041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3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51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63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07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75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46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9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Część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Rozdział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RAZEM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Świadczenia na rzecz osób fizycznych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bieżące jednostek budżetowych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Wydatki majątkowe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03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 – Sąd Apelacyjny w Białymstoku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81.104.000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8.965.000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67.819.000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4.320.000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75312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Obowiązkowe ubezpieczenia społeczne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8.807.000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8.807.000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75502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Jednostki sądownictwa powszechnego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72.177.000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158.000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67.699.000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4.320.000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15/10</a:t>
                      </a:r>
                    </a:p>
                  </a:txBody>
                  <a:tcPr marT="45715" marB="45715" anchor="ctr" horzOverflow="overflow">
                    <a:lnL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Wymiar sprawiedliwości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75595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Pozostała działalność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120.000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469" name="Text Box 62"/>
          <p:cNvSpPr txBox="1">
            <a:spLocks noChangeArrowheads="1"/>
          </p:cNvSpPr>
          <p:nvPr/>
        </p:nvSpPr>
        <p:spPr bwMode="auto">
          <a:xfrm>
            <a:off x="7956376" y="2366465"/>
            <a:ext cx="8382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800" dirty="0">
                <a:solidFill>
                  <a:schemeClr val="tx1"/>
                </a:solidFill>
                <a:latin typeface="Verdana" pitchFamily="34" charset="0"/>
              </a:rPr>
              <a:t>w zł</a:t>
            </a:r>
          </a:p>
        </p:txBody>
      </p:sp>
      <p:sp>
        <p:nvSpPr>
          <p:cNvPr id="17470" name="Text Box 63"/>
          <p:cNvSpPr txBox="1">
            <a:spLocks noChangeArrowheads="1"/>
          </p:cNvSpPr>
          <p:nvPr/>
        </p:nvSpPr>
        <p:spPr bwMode="auto">
          <a:xfrm>
            <a:off x="576262" y="6381328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•"/>
              <a:defRPr sz="2400">
                <a:solidFill>
                  <a:schemeClr val="tx2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Arial" charset="0"/>
              <a:buChar char="•"/>
              <a:defRPr sz="2000">
                <a:solidFill>
                  <a:schemeClr val="tx2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B5AE53"/>
              </a:buClr>
              <a:buFont typeface="Arial" charset="0"/>
              <a:buChar char="•"/>
              <a:defRPr>
                <a:solidFill>
                  <a:schemeClr val="tx2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48058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8B54D"/>
              </a:buClr>
              <a:buFont typeface="Arial" charset="0"/>
              <a:buChar char="•"/>
              <a:defRPr sz="1600">
                <a:solidFill>
                  <a:schemeClr val="tx2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pl-PL" altLang="pl-PL" sz="1200" dirty="0">
                <a:latin typeface="Verdana" pitchFamily="34" charset="0"/>
              </a:rPr>
              <a:t>Oddział Finansowy</a:t>
            </a: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33400" y="457200"/>
            <a:ext cx="8162925" cy="33655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  <a:defRPr/>
            </a:pPr>
            <a:r>
              <a:rPr lang="pl-PL" altLang="pl-PL" sz="1600"/>
              <a:t>Sąd Apelacyjny w Białymstoku</a:t>
            </a:r>
            <a:endParaRPr lang="pl-PL" altLang="pl-PL" sz="1600" dirty="0"/>
          </a:p>
        </p:txBody>
      </p:sp>
    </p:spTree>
    <p:extLst>
      <p:ext uri="{BB962C8B-B14F-4D97-AF65-F5344CB8AC3E}">
        <p14:creationId xmlns:p14="http://schemas.microsoft.com/office/powerpoint/2010/main" val="1490112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79512" y="1556792"/>
            <a:ext cx="866388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2025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622712"/>
              </p:ext>
            </p:extLst>
          </p:nvPr>
        </p:nvGraphicFramePr>
        <p:xfrm>
          <a:off x="740990" y="2267315"/>
          <a:ext cx="7814420" cy="408736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9225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15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67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249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2025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66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937.873.000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Apelacyjny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81.104.000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Okręgowy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68.781.000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770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Łomży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Grajewie)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Wysokiem Mazowieckiem)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Zambrowie)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76.173.000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(11.134.000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(9.052.000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(9.415.000 zł)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9075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</a:p>
                    <a:p>
                      <a:pPr marL="0" algn="ctr" defTabSz="914400" rtl="0" eaLnBrk="1" fontAlgn="ctr" latinLnBrk="0" hangingPunct="1"/>
                      <a:endParaRPr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4c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4d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4e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4f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Olsztynie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 tym sądy funkcjonalne: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Biskupcu)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Lidzbarku Warmińskim)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Mrągowie)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Nidzicy)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Piszu)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Kętrzynie)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141.742.000 zł</a:t>
                      </a:r>
                    </a:p>
                    <a:p>
                      <a:pPr algn="r" rtl="0" fontAlgn="ctr"/>
                      <a:endParaRPr lang="pl-PL" sz="1100" u="none" strike="noStrike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(10.308.000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(10.294.000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(11.011.000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(8.757.000 zł)</a:t>
                      </a:r>
                    </a:p>
                    <a:p>
                      <a:pPr algn="r" rtl="0" fontAlgn="ctr"/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(11.113.000 zł)</a:t>
                      </a: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(14.967.000 zł)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497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5a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5b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Ostrołęce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Przasnyszu)</a:t>
                      </a:r>
                    </a:p>
                    <a:p>
                      <a:pPr algn="l" rtl="0" fontAlgn="ctr"/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(Sąd Rejonowy w Pułtusku)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60.018.000 zł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15.163.000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16.650.000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08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Okręgowy w Suwałkach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59.706.000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89834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51520" y="1905000"/>
            <a:ext cx="866388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2025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2484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806418"/>
              </p:ext>
            </p:extLst>
          </p:nvPr>
        </p:nvGraphicFramePr>
        <p:xfrm>
          <a:off x="827584" y="2636913"/>
          <a:ext cx="7859216" cy="310212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5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91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6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2025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25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937.873.000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Augustowie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16.049.000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Bartoszycach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16.268.000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Białymstoku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106.119.000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Bielsku Podlaskim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29.418.000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Ełku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21.190.000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Giżycku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20.190.000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Łomży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28.614.000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03943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382000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wydatków w części 15/10 – </a:t>
            </a:r>
            <a:r>
              <a:rPr lang="pl-PL" altLang="pl-PL" sz="1400" i="1" dirty="0"/>
              <a:t>apelacja białostocka</a:t>
            </a:r>
            <a:endParaRPr lang="pl-PL" altLang="pl-PL" sz="1400" dirty="0"/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podziale na poszczególne sądy w roku 2025</a:t>
            </a:r>
          </a:p>
        </p:txBody>
      </p:sp>
      <p:sp>
        <p:nvSpPr>
          <p:cNvPr id="7228" name="Text Box 194"/>
          <p:cNvSpPr txBox="1">
            <a:spLocks noChangeArrowheads="1"/>
          </p:cNvSpPr>
          <p:nvPr/>
        </p:nvSpPr>
        <p:spPr bwMode="auto">
          <a:xfrm>
            <a:off x="609600" y="6458712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 dirty="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451455"/>
              </p:ext>
            </p:extLst>
          </p:nvPr>
        </p:nvGraphicFramePr>
        <p:xfrm>
          <a:off x="827583" y="2636913"/>
          <a:ext cx="7868741" cy="3180885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008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8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6640">
                <a:tc>
                  <a:txBody>
                    <a:bodyPr/>
                    <a:lstStyle/>
                    <a:p>
                      <a:pPr algn="ct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LP.</a:t>
                      </a: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Plan wydatków w 2025 roku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29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pl-PL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15/10 – apelacja </a:t>
                      </a:r>
                      <a:r>
                        <a:rPr kumimoji="0" lang="pl-PL" sz="12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białostocka</a:t>
                      </a:r>
                    </a:p>
                  </a:txBody>
                  <a:tcPr marL="9525" marR="9525" marT="9525" marB="0" anchor="ctr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937.873.000 zł</a:t>
                      </a:r>
                    </a:p>
                  </a:txBody>
                  <a:tcPr marL="9525" marR="85725" marT="9525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Olecku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14.532.000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Olsztynie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87.286.000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Ostrołęce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25.666.000</a:t>
                      </a:r>
                      <a:r>
                        <a:rPr lang="pl-PL" sz="1100" u="none" strike="noStrike" baseline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Ostrowi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Mazowieckiej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13.978.000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</a:t>
                      </a:r>
                      <a:r>
                        <a:rPr lang="pl-PL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Rejonowy w Sokółce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14.194.000 zł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Suwałkach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26.942.000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 Szczytnie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14.853.000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85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Sąd Rejonowy w Wyszkowie</a:t>
                      </a:r>
                      <a:r>
                        <a:rPr lang="pl-PL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15.050.000 zł</a:t>
                      </a:r>
                    </a:p>
                  </a:txBody>
                  <a:tcPr marL="9525" marR="857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7990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eaLnBrk="1" hangingPunct="1"/>
            <a:r>
              <a:rPr lang="pl-PL" altLang="pl-PL" sz="1600" dirty="0"/>
              <a:t>Sąd Apelacyjny w Białymstoku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063" y="1785937"/>
            <a:ext cx="838200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Udział poszczególnych sądów w obszarze apelacji białostockiej</a:t>
            </a:r>
          </a:p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w wydatkach 2025 roku części 15/10</a:t>
            </a:r>
          </a:p>
        </p:txBody>
      </p:sp>
      <p:sp>
        <p:nvSpPr>
          <p:cNvPr id="10244" name="Text Box 40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3264660552"/>
              </p:ext>
            </p:extLst>
          </p:nvPr>
        </p:nvGraphicFramePr>
        <p:xfrm>
          <a:off x="179512" y="2492896"/>
          <a:ext cx="8784976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1115616" y="2385174"/>
            <a:ext cx="7200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" dirty="0"/>
              <a:t>w tys. zł</a:t>
            </a:r>
          </a:p>
        </p:txBody>
      </p:sp>
    </p:spTree>
    <p:extLst>
      <p:ext uri="{BB962C8B-B14F-4D97-AF65-F5344CB8AC3E}">
        <p14:creationId xmlns:p14="http://schemas.microsoft.com/office/powerpoint/2010/main" val="12543475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79512" y="1828800"/>
            <a:ext cx="88569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zatrudnienia i wynagrodzeń osobowych na rok 2025 dla części 15/10 – apelacja białostocka</a:t>
            </a:r>
          </a:p>
        </p:txBody>
      </p:sp>
      <p:sp>
        <p:nvSpPr>
          <p:cNvPr id="14340" name="Text Box 67"/>
          <p:cNvSpPr txBox="1">
            <a:spLocks noChangeArrowheads="1"/>
          </p:cNvSpPr>
          <p:nvPr/>
        </p:nvSpPr>
        <p:spPr bwMode="auto">
          <a:xfrm>
            <a:off x="609600" y="6400800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graphicFrame>
        <p:nvGraphicFramePr>
          <p:cNvPr id="105777" name="Group 3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031504"/>
              </p:ext>
            </p:extLst>
          </p:nvPr>
        </p:nvGraphicFramePr>
        <p:xfrm>
          <a:off x="304800" y="2526506"/>
          <a:ext cx="8534400" cy="3853455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01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Zatrudnienie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Wynagrodzenia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46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4010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4040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0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 755, rozdział 75502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3.347,50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167 698 000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281 612 000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37 806 000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 SĘDZIOWIE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584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163 059 000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14 060 000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I.I. ASESOR SĄDOWY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34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4 639 000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261 000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II. POZOSTALI (1+2+3+4+5+6)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2.729,50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281 612 000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23 485 000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 Referendarze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152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32 500 000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2 701 000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 Urzędnicy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1.855,75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169 222 000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        14 097 000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 Specjaliści opiniodawczych zespołów sądowych  specjalistów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47,75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5 929 000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484 000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 Asystenci sędziego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207,75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18 546 000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1 539 000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 Inni pracownicy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117,25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9 177 000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795 000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 Kuratorzy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349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46 238 000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3 869 000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4417" name="pole tekstowe 1"/>
          <p:cNvSpPr txBox="1">
            <a:spLocks noChangeArrowheads="1"/>
          </p:cNvSpPr>
          <p:nvPr/>
        </p:nvSpPr>
        <p:spPr bwMode="auto">
          <a:xfrm>
            <a:off x="7859713" y="2280444"/>
            <a:ext cx="8747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pl-PL" altLang="pl-PL" sz="1000" dirty="0"/>
              <a:t> w zł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62925" cy="336550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l-PL" altLang="pl-PL" sz="1600" dirty="0">
                <a:solidFill>
                  <a:schemeClr val="accent1">
                    <a:lumMod val="75000"/>
                  </a:schemeClr>
                </a:solidFill>
              </a:rPr>
              <a:t>Sąd Apelacyjny w Białymstoku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07504" y="1828800"/>
            <a:ext cx="88840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400" dirty="0"/>
              <a:t>Plan zatrudnienia i wynagrodzeń osobowych na rok 2025 dla Sądu Apelacyjnego w Białymstoku</a:t>
            </a: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609600" y="6373368"/>
            <a:ext cx="8077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altLang="pl-PL" sz="1200">
                <a:solidFill>
                  <a:schemeClr val="tx2"/>
                </a:solidFill>
              </a:rPr>
              <a:t>Oddział Finansowy</a:t>
            </a:r>
          </a:p>
        </p:txBody>
      </p:sp>
      <p:sp>
        <p:nvSpPr>
          <p:cNvPr id="15365" name="Text Box 114"/>
          <p:cNvSpPr txBox="1">
            <a:spLocks noChangeArrowheads="1"/>
          </p:cNvSpPr>
          <p:nvPr/>
        </p:nvSpPr>
        <p:spPr bwMode="auto">
          <a:xfrm>
            <a:off x="8028384" y="2183605"/>
            <a:ext cx="8382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pl-PL" altLang="pl-PL" sz="800" dirty="0"/>
              <a:t>w tys. zł</a:t>
            </a:r>
          </a:p>
        </p:txBody>
      </p:sp>
      <p:graphicFrame>
        <p:nvGraphicFramePr>
          <p:cNvPr id="7" name="Group 3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969371"/>
              </p:ext>
            </p:extLst>
          </p:nvPr>
        </p:nvGraphicFramePr>
        <p:xfrm>
          <a:off x="467544" y="2492896"/>
          <a:ext cx="8447856" cy="4051992"/>
        </p:xfrm>
        <a:graphic>
          <a:graphicData uri="http://schemas.openxmlformats.org/drawingml/2006/table">
            <a:tbl>
              <a:tblPr/>
              <a:tblGrid>
                <a:gridCol w="2199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3968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Wyszczególnienie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Zatrudnienie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Wynagrodzenia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809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4030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4010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charset="0"/>
                        </a:rPr>
                        <a:t>§</a:t>
                      </a: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4040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1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7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Dział 755, rozdział 75502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208,5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pl-PL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11 005 000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26 398 000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3 023 000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 SĘDZIOWIE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31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11 005 000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948 000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I.I. ASESOR SĄDOWY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685131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II. POZOSTALI (1+2+3+4+5)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177,5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26 398 000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2 075 000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 Urzędnicy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149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21 325 000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1 688 000 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 Asystenci sędziego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2 070 000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166 000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 Inni pracownicy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11,5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1 168 000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99 000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 Kuratorzy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1 489 000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101 000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 Specjaliści opiniodawczych zespołów sądowych specjalistów  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179 000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 Referendarze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x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167 000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11 000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29086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teka">
  <a:themeElements>
    <a:clrScheme name="Aptek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tek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tek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7437</TotalTime>
  <Words>1693</Words>
  <Application>Microsoft Office PowerPoint</Application>
  <PresentationFormat>Pokaz na ekranie (4:3)</PresentationFormat>
  <Paragraphs>593</Paragraphs>
  <Slides>18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6" baseType="lpstr">
      <vt:lpstr>Arial</vt:lpstr>
      <vt:lpstr>Book Antiqua</vt:lpstr>
      <vt:lpstr>Calibri</vt:lpstr>
      <vt:lpstr>Century Gothic</vt:lpstr>
      <vt:lpstr>Times New Roman</vt:lpstr>
      <vt:lpstr>Verdana</vt:lpstr>
      <vt:lpstr>Wingdings</vt:lpstr>
      <vt:lpstr>Apteka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 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  <vt:lpstr>Sąd Apelacyjny w Białymstoku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Sąd Apelacyjny w Białymstoku</dc:title>
  <dc:subject>Budżet 2013</dc:subject>
  <dc:creator>Karol Czajkowski</dc:creator>
  <cp:lastModifiedBy>Anna Prus</cp:lastModifiedBy>
  <cp:revision>344</cp:revision>
  <cp:lastPrinted>2024-02-27T12:24:20Z</cp:lastPrinted>
  <dcterms:created xsi:type="dcterms:W3CDTF">2011-01-07T07:37:51Z</dcterms:created>
  <dcterms:modified xsi:type="dcterms:W3CDTF">2025-05-09T10:08:35Z</dcterms:modified>
</cp:coreProperties>
</file>