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0"/>
  </p:notesMasterIdLst>
  <p:handoutMasterIdLst>
    <p:handoutMasterId r:id="rId21"/>
  </p:handoutMasterIdLst>
  <p:sldIdLst>
    <p:sldId id="281" r:id="rId2"/>
    <p:sldId id="282" r:id="rId3"/>
    <p:sldId id="283" r:id="rId4"/>
    <p:sldId id="284" r:id="rId5"/>
    <p:sldId id="273" r:id="rId6"/>
    <p:sldId id="277" r:id="rId7"/>
    <p:sldId id="278" r:id="rId8"/>
    <p:sldId id="274" r:id="rId9"/>
    <p:sldId id="285" r:id="rId10"/>
    <p:sldId id="286" r:id="rId11"/>
    <p:sldId id="287" r:id="rId12"/>
    <p:sldId id="288" r:id="rId13"/>
    <p:sldId id="275" r:id="rId14"/>
    <p:sldId id="279" r:id="rId15"/>
    <p:sldId id="280" r:id="rId16"/>
    <p:sldId id="276" r:id="rId17"/>
    <p:sldId id="269" r:id="rId18"/>
    <p:sldId id="270" r:id="rId19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10">
          <p15:clr>
            <a:srgbClr val="A4A3A4"/>
          </p15:clr>
        </p15:guide>
        <p15:guide id="4" pos="2142">
          <p15:clr>
            <a:srgbClr val="A4A3A4"/>
          </p15:clr>
        </p15:guide>
        <p15:guide id="5" orient="horz" pos="2895">
          <p15:clr>
            <a:srgbClr val="A4A3A4"/>
          </p15:clr>
        </p15:guide>
        <p15:guide id="6" orient="horz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0719" autoAdjust="0"/>
  </p:normalViewPr>
  <p:slideViewPr>
    <p:cSldViewPr>
      <p:cViewPr varScale="1">
        <p:scale>
          <a:sx n="120" d="100"/>
          <a:sy n="120" d="100"/>
        </p:scale>
        <p:origin x="40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2880"/>
        <p:guide pos="2160"/>
        <p:guide orient="horz" pos="3110"/>
        <p:guide pos="2142"/>
        <p:guide orient="horz" pos="2895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72"/>
            </a:pPr>
            <a:r>
              <a:rPr lang="pl-PL" sz="972" dirty="0"/>
              <a:t>Udział dochodów Sądu Apelacyjnego </a:t>
            </a:r>
            <a:r>
              <a:rPr lang="pl-PL" sz="972" dirty="0" smtClean="0"/>
              <a:t>w Białymstoku </a:t>
            </a:r>
            <a:r>
              <a:rPr lang="pl-PL" sz="972" dirty="0"/>
              <a:t>
w dochodach części </a:t>
            </a:r>
            <a:r>
              <a:rPr lang="pl-PL" sz="972" dirty="0" smtClean="0"/>
              <a:t>15/10 </a:t>
            </a:r>
            <a:r>
              <a:rPr lang="pl-PL" sz="972" dirty="0"/>
              <a:t>- apelacji białostockiej</a:t>
            </a:r>
          </a:p>
        </c:rich>
      </c:tx>
      <c:layout/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514719329371515E-2"/>
          <c:y val="8.8326558480689391E-2"/>
          <c:w val="0.7296707377018854"/>
          <c:h val="0.90368884989502152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dochodów Sądu Apelacyjnego w Białymstoku 
w dochodach części 15/10 - apelacji białostockiej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h="0"/>
            </a:sp3d>
          </c:spPr>
          <c:explosion val="37"/>
          <c:dPt>
            <c:idx val="0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34-463B-8B5F-51B40DF02A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34-463B-8B5F-51B40DF02AD5}"/>
              </c:ext>
            </c:extLst>
          </c:dPt>
          <c:cat>
            <c:strRef>
              <c:f>Arkusz1!$A$2:$A$3</c:f>
              <c:strCache>
                <c:ptCount val="2"/>
                <c:pt idx="0">
                  <c:v>140.284.000 zł</c:v>
                </c:pt>
                <c:pt idx="1">
                  <c:v>1.958.000 zł</c:v>
                </c:pt>
              </c:strCache>
            </c:strRef>
          </c:cat>
          <c:val>
            <c:numRef>
              <c:f>Arkusz1!$B$2:$B$3</c:f>
              <c:numCache>
                <c:formatCode>0</c:formatCode>
                <c:ptCount val="2"/>
                <c:pt idx="0">
                  <c:v>140284000</c:v>
                </c:pt>
                <c:pt idx="1">
                  <c:v>1958000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34-463B-8B5F-51B40DF02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76">
          <a:noFill/>
        </a:ln>
      </c:spPr>
    </c:plotArea>
    <c:legend>
      <c:legendPos val="tr"/>
      <c:layout>
        <c:manualLayout>
          <c:xMode val="edge"/>
          <c:yMode val="edge"/>
          <c:x val="0.72830934926237667"/>
          <c:y val="0.38130418772280328"/>
          <c:w val="0.22973685401393795"/>
          <c:h val="0.29775218396207936"/>
        </c:manualLayout>
      </c:layout>
      <c:overlay val="0"/>
      <c:txPr>
        <a:bodyPr/>
        <a:lstStyle/>
        <a:p>
          <a:pPr>
            <a:defRPr sz="972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749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Udział wydatków Sądu Apelacyjnego w </a:t>
            </a:r>
            <a:r>
              <a:rPr lang="pl-PL" sz="1000" dirty="0" smtClean="0"/>
              <a:t>Białymstoku
w</a:t>
            </a:r>
            <a:r>
              <a:rPr lang="pl-PL" sz="1000" dirty="0"/>
              <a:t> wydatkach części </a:t>
            </a:r>
            <a:r>
              <a:rPr lang="pl-PL" sz="1000" dirty="0" smtClean="0"/>
              <a:t>15/10 </a:t>
            </a:r>
            <a:r>
              <a:rPr lang="pl-PL" sz="1000" dirty="0"/>
              <a:t>- apelacji</a:t>
            </a:r>
            <a:r>
              <a:rPr lang="pl-PL" sz="1000" dirty="0" smtClean="0"/>
              <a:t> białostockie</a:t>
            </a:r>
            <a:r>
              <a:rPr lang="pl-PL" sz="1000" dirty="0"/>
              <a:t>j</a:t>
            </a:r>
          </a:p>
        </c:rich>
      </c:tx>
      <c:layout>
        <c:manualLayout>
          <c:xMode val="edge"/>
          <c:yMode val="edge"/>
          <c:x val="8.3953721031507833E-2"/>
          <c:y val="5.8434009617410965E-2"/>
        </c:manualLayout>
      </c:layout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37849907544163E-2"/>
          <c:y val="0.32998257076934756"/>
          <c:w val="0.68326158157599648"/>
          <c:h val="0.67001730018895245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wydatków Sądu Apelacyjnego w Białymstoku w wydatkach części 15/10 - apelacji białostockiej
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44F-459D-97E5-8BE1949DF7D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44F-459D-97E5-8BE1949DF7DE}"/>
              </c:ext>
            </c:extLst>
          </c:dPt>
          <c:cat>
            <c:strRef>
              <c:f>Arkusz1!$A$2:$A$3</c:f>
              <c:strCache>
                <c:ptCount val="2"/>
                <c:pt idx="0">
                  <c:v>564.519.000 zł</c:v>
                </c:pt>
                <c:pt idx="1">
                  <c:v>49.914.437 zł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564519000</c:v>
                </c:pt>
                <c:pt idx="1">
                  <c:v>49914437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44F-459D-97E5-8BE1949DF7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6">
          <a:noFill/>
        </a:ln>
      </c:spPr>
    </c:plotArea>
    <c:legend>
      <c:legendPos val="r"/>
      <c:layout>
        <c:manualLayout>
          <c:xMode val="edge"/>
          <c:yMode val="edge"/>
          <c:x val="0.69476501535962709"/>
          <c:y val="0.52479376209360684"/>
          <c:w val="0.23621576450925696"/>
          <c:h val="0.30474241814663672"/>
        </c:manualLayout>
      </c:layout>
      <c:overlay val="0"/>
      <c:txPr>
        <a:bodyPr/>
        <a:lstStyle/>
        <a:p>
          <a:pPr>
            <a:defRPr sz="10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Wysokiem Mazowieckiem)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1958000</c:v>
                </c:pt>
                <c:pt idx="1">
                  <c:v>11000000</c:v>
                </c:pt>
                <c:pt idx="2">
                  <c:v>2029000</c:v>
                </c:pt>
                <c:pt idx="3">
                  <c:v>1935000</c:v>
                </c:pt>
                <c:pt idx="4">
                  <c:v>2065000</c:v>
                </c:pt>
                <c:pt idx="5">
                  <c:v>1993000</c:v>
                </c:pt>
                <c:pt idx="6">
                  <c:v>11288000</c:v>
                </c:pt>
                <c:pt idx="7">
                  <c:v>1158000</c:v>
                </c:pt>
                <c:pt idx="8">
                  <c:v>1156000</c:v>
                </c:pt>
                <c:pt idx="9">
                  <c:v>1625000</c:v>
                </c:pt>
                <c:pt idx="10">
                  <c:v>1194000</c:v>
                </c:pt>
                <c:pt idx="11">
                  <c:v>1905000</c:v>
                </c:pt>
                <c:pt idx="12">
                  <c:v>2200000</c:v>
                </c:pt>
                <c:pt idx="13">
                  <c:v>2550000</c:v>
                </c:pt>
                <c:pt idx="14">
                  <c:v>3000000</c:v>
                </c:pt>
                <c:pt idx="15">
                  <c:v>2481000</c:v>
                </c:pt>
                <c:pt idx="16">
                  <c:v>2864000</c:v>
                </c:pt>
                <c:pt idx="17">
                  <c:v>7012000</c:v>
                </c:pt>
                <c:pt idx="18">
                  <c:v>22514000</c:v>
                </c:pt>
                <c:pt idx="19">
                  <c:v>5002000</c:v>
                </c:pt>
                <c:pt idx="20">
                  <c:v>4184000</c:v>
                </c:pt>
                <c:pt idx="21">
                  <c:v>3458000</c:v>
                </c:pt>
                <c:pt idx="22">
                  <c:v>5669000</c:v>
                </c:pt>
                <c:pt idx="23">
                  <c:v>2505000</c:v>
                </c:pt>
                <c:pt idx="24">
                  <c:v>13025000</c:v>
                </c:pt>
                <c:pt idx="25">
                  <c:v>4702000</c:v>
                </c:pt>
                <c:pt idx="26">
                  <c:v>2700000</c:v>
                </c:pt>
                <c:pt idx="27">
                  <c:v>2362000</c:v>
                </c:pt>
                <c:pt idx="28">
                  <c:v>3900000</c:v>
                </c:pt>
                <c:pt idx="29">
                  <c:v>5720000</c:v>
                </c:pt>
                <c:pt idx="30">
                  <c:v>2500000</c:v>
                </c:pt>
                <c:pt idx="31">
                  <c:v>2630000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9A6-4F92-9581-80BDAB21CF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8504"/>
        <c:axId val="441089288"/>
        <c:axId val="0"/>
      </c:bar3DChart>
      <c:catAx>
        <c:axId val="441088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aseline="0"/>
            </a:pPr>
            <a:endParaRPr lang="pl-PL"/>
          </a:p>
        </c:txPr>
        <c:crossAx val="441089288"/>
        <c:crosses val="autoZero"/>
        <c:auto val="1"/>
        <c:lblAlgn val="ctr"/>
        <c:lblOffset val="100"/>
        <c:noMultiLvlLbl val="0"/>
      </c:catAx>
      <c:valAx>
        <c:axId val="441089288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pl-PL"/>
          </a:p>
        </c:txPr>
        <c:crossAx val="441088504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06450194058585"/>
          <c:y val="4.6221302791753301E-2"/>
          <c:w val="0.83103025400805808"/>
          <c:h val="0.4800325871964644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Wys. Maz.)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49914437</c:v>
                </c:pt>
                <c:pt idx="1">
                  <c:v>40341543</c:v>
                </c:pt>
                <c:pt idx="2">
                  <c:v>14316000</c:v>
                </c:pt>
                <c:pt idx="3">
                  <c:v>6473544</c:v>
                </c:pt>
                <c:pt idx="4">
                  <c:v>5692000</c:v>
                </c:pt>
                <c:pt idx="5">
                  <c:v>5801000</c:v>
                </c:pt>
                <c:pt idx="6">
                  <c:v>57005407</c:v>
                </c:pt>
                <c:pt idx="7">
                  <c:v>6290000</c:v>
                </c:pt>
                <c:pt idx="8">
                  <c:v>6771000</c:v>
                </c:pt>
                <c:pt idx="9">
                  <c:v>6974000</c:v>
                </c:pt>
                <c:pt idx="10">
                  <c:v>5531000</c:v>
                </c:pt>
                <c:pt idx="11">
                  <c:v>7405000</c:v>
                </c:pt>
                <c:pt idx="12">
                  <c:v>9721800</c:v>
                </c:pt>
                <c:pt idx="13">
                  <c:v>17911596</c:v>
                </c:pt>
                <c:pt idx="14">
                  <c:v>10577983</c:v>
                </c:pt>
                <c:pt idx="15">
                  <c:v>17594494</c:v>
                </c:pt>
                <c:pt idx="16">
                  <c:v>10229251</c:v>
                </c:pt>
                <c:pt idx="17">
                  <c:v>10948804</c:v>
                </c:pt>
                <c:pt idx="18">
                  <c:v>66734080</c:v>
                </c:pt>
                <c:pt idx="19">
                  <c:v>18819866</c:v>
                </c:pt>
                <c:pt idx="20">
                  <c:v>13720429</c:v>
                </c:pt>
                <c:pt idx="21">
                  <c:v>12024057</c:v>
                </c:pt>
                <c:pt idx="22">
                  <c:v>18526668</c:v>
                </c:pt>
                <c:pt idx="23">
                  <c:v>9354418</c:v>
                </c:pt>
                <c:pt idx="24">
                  <c:v>54930820</c:v>
                </c:pt>
                <c:pt idx="25">
                  <c:v>16515166</c:v>
                </c:pt>
                <c:pt idx="26">
                  <c:v>9082936</c:v>
                </c:pt>
                <c:pt idx="27">
                  <c:v>8836764</c:v>
                </c:pt>
                <c:pt idx="28">
                  <c:v>9506138</c:v>
                </c:pt>
                <c:pt idx="29">
                  <c:v>16802794</c:v>
                </c:pt>
                <c:pt idx="30">
                  <c:v>9873521</c:v>
                </c:pt>
                <c:pt idx="31">
                  <c:v>10292484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9E3-437D-AC00-049199C109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5760"/>
        <c:axId val="441086152"/>
        <c:axId val="0"/>
      </c:bar3DChart>
      <c:catAx>
        <c:axId val="44108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2700000" vert="horz" anchor="ctr" anchorCtr="0"/>
          <a:lstStyle/>
          <a:p>
            <a:pPr>
              <a:defRPr sz="900" baseline="0"/>
            </a:pPr>
            <a:endParaRPr lang="pl-PL"/>
          </a:p>
        </c:txPr>
        <c:crossAx val="441086152"/>
        <c:crosses val="autoZero"/>
        <c:auto val="1"/>
        <c:lblAlgn val="ctr"/>
        <c:lblOffset val="100"/>
        <c:noMultiLvlLbl val="0"/>
      </c:catAx>
      <c:valAx>
        <c:axId val="441086152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100"/>
            </a:pPr>
            <a:endParaRPr lang="pl-PL"/>
          </a:p>
        </c:txPr>
        <c:crossAx val="441085760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7" y="1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7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B53B9-BCA9-4532-A6E8-3EA0CF865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049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01CB1A-4023-45AF-902C-A8D9065F1976}" type="datetimeFigureOut">
              <a:rPr lang="pl-PL"/>
              <a:pPr>
                <a:defRPr/>
              </a:pPr>
              <a:t>23.02.2021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442183-B1B4-4663-A019-7344ABD8789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2754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 smtClean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4020F9-2BB8-426C-9147-8A89D4182667}" type="slidenum">
              <a:rPr lang="pl-PL" altLang="pl-PL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pl-PL" altLang="pl-PL" smtClean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95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42183-B1B4-4663-A019-7344ABD87896}" type="slidenum">
              <a:rPr lang="pl-PL" smtClean="0"/>
              <a:pPr>
                <a:defRPr/>
              </a:pPr>
              <a:t>15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46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79553B3-70A8-4FAD-9943-297BCB4109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68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0466-4A9B-4688-B87A-55557588A29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28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4E857-A5CC-429A-80C8-D000CB7CE3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576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55A88-2BA9-4A3B-83B3-95E4D063590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112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D10-DB78-4093-BEC9-5CE100736D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121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D9E-D662-459D-9657-15C0E52A55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183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1747-88E2-404F-A991-3C2FC62E82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43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F2CA3-21A2-45FF-BA77-BBCF41BA65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668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dirty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F59F4-8393-4095-BBE9-AF0CE3D02C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9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FB0D-1B9E-4B88-A1F4-9DF26A4392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661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A8B-7736-432C-B434-1F77A8F0877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915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6C9002E-69F2-45A1-B9EF-71D3002DAF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9" r:id="rId2"/>
    <p:sldLayoutId id="2147483795" r:id="rId3"/>
    <p:sldLayoutId id="2147483790" r:id="rId4"/>
    <p:sldLayoutId id="2147483791" r:id="rId5"/>
    <p:sldLayoutId id="2147483792" r:id="rId6"/>
    <p:sldLayoutId id="2147483796" r:id="rId7"/>
    <p:sldLayoutId id="2147483797" r:id="rId8"/>
    <p:sldLayoutId id="2147483798" r:id="rId9"/>
    <p:sldLayoutId id="2147483793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3124200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4000" dirty="0">
                <a:solidFill>
                  <a:schemeClr val="hlink"/>
                </a:solidFill>
                <a:latin typeface="Verdana" pitchFamily="34" charset="0"/>
              </a:rPr>
              <a:t>BUDŻET </a:t>
            </a:r>
            <a:r>
              <a:rPr lang="pl-PL" altLang="pl-PL" sz="4000" dirty="0" smtClean="0">
                <a:solidFill>
                  <a:schemeClr val="hlink"/>
                </a:solidFill>
                <a:latin typeface="Verdana" pitchFamily="34" charset="0"/>
              </a:rPr>
              <a:t>2021</a:t>
            </a:r>
            <a:endParaRPr lang="pl-PL" altLang="pl-PL" sz="4000" dirty="0">
              <a:solidFill>
                <a:schemeClr val="hlink"/>
              </a:solidFill>
              <a:latin typeface="Verdana" pitchFamily="34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104384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286000"/>
            <a:ext cx="5029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>
                <a:solidFill>
                  <a:schemeClr val="tx1"/>
                </a:solidFill>
                <a:latin typeface="Verdana" pitchFamily="34" charset="0"/>
              </a:rPr>
              <a:t>Spis treści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Jednostki organizacyjne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Dochody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Wydatki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Zatrudnienie i wynagrodzenia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5239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382000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Budżet na rok </a:t>
            </a:r>
            <a:r>
              <a:rPr lang="pl-PL" altLang="pl-PL" sz="1800" dirty="0" smtClean="0">
                <a:solidFill>
                  <a:schemeClr val="tx1"/>
                </a:solidFill>
                <a:latin typeface="Verdana" pitchFamily="34" charset="0"/>
              </a:rPr>
              <a:t>2021 </a:t>
            </a: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określa wysokość środków budżetowych niezbędnych do funkcjonowania: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8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w części </a:t>
            </a:r>
            <a:r>
              <a:rPr lang="pl-PL" altLang="pl-PL" sz="1600" dirty="0" smtClean="0">
                <a:solidFill>
                  <a:schemeClr val="tx1"/>
                </a:solidFill>
                <a:latin typeface="Verdana" pitchFamily="34" charset="0"/>
              </a:rPr>
              <a:t>15/10 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– </a:t>
            </a:r>
            <a:r>
              <a:rPr lang="pl-PL" altLang="pl-PL" sz="16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 sądów powszechnych w tym: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1 Sąd Apelacyjny		5 </a:t>
            </a:r>
            <a:r>
              <a:rPr lang="pl-PL" altLang="pl-PL" sz="1600" dirty="0" smtClean="0">
                <a:solidFill>
                  <a:schemeClr val="tx1"/>
                </a:solidFill>
                <a:latin typeface="Verdana" pitchFamily="34" charset="0"/>
              </a:rPr>
              <a:t>Sądów Okręgowych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	</a:t>
            </a:r>
            <a:r>
              <a:rPr lang="pl-PL" altLang="pl-PL" sz="1600" dirty="0" smtClean="0">
                <a:solidFill>
                  <a:schemeClr val="tx1"/>
                </a:solidFill>
                <a:latin typeface="Verdana" pitchFamily="34" charset="0"/>
              </a:rPr>
              <a:t>26 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Sądów Rejonowych</a:t>
            </a:r>
          </a:p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 smtClean="0">
                <a:solidFill>
                  <a:schemeClr val="tx1"/>
                </a:solidFill>
                <a:latin typeface="Verdana" pitchFamily="34" charset="0"/>
              </a:rPr>
              <a:t>				</a:t>
            </a:r>
            <a:r>
              <a:rPr lang="pl-PL" altLang="pl-PL" sz="1200" dirty="0" smtClean="0">
                <a:solidFill>
                  <a:schemeClr val="tx1"/>
                </a:solidFill>
                <a:latin typeface="Verdana" pitchFamily="34" charset="0"/>
              </a:rPr>
              <a:t>(w tym </a:t>
            </a:r>
            <a:r>
              <a:rPr lang="pl-PL" altLang="pl-PL" sz="1200" dirty="0" smtClean="0">
                <a:solidFill>
                  <a:schemeClr val="tx1"/>
                </a:solidFill>
                <a:latin typeface="Verdana" pitchFamily="34" charset="0"/>
              </a:rPr>
              <a:t>10 </a:t>
            </a:r>
            <a:r>
              <a:rPr lang="pl-PL" altLang="pl-PL" sz="1200" dirty="0" smtClean="0">
                <a:solidFill>
                  <a:schemeClr val="tx1"/>
                </a:solidFill>
                <a:latin typeface="Verdana" pitchFamily="34" charset="0"/>
              </a:rPr>
              <a:t>sądów </a:t>
            </a:r>
            <a:r>
              <a:rPr lang="pl-PL" altLang="pl-PL" sz="1200" dirty="0">
                <a:solidFill>
                  <a:schemeClr val="tx1"/>
                </a:solidFill>
                <a:latin typeface="Verdana" pitchFamily="34" charset="0"/>
              </a:rPr>
              <a:t>f</a:t>
            </a:r>
            <a:r>
              <a:rPr lang="pl-PL" altLang="pl-PL" sz="1200" dirty="0" smtClean="0">
                <a:solidFill>
                  <a:schemeClr val="tx1"/>
                </a:solidFill>
                <a:latin typeface="Verdana" pitchFamily="34" charset="0"/>
              </a:rPr>
              <a:t>unkcjonalnych)</a:t>
            </a:r>
            <a:endParaRPr lang="pl-PL" altLang="pl-PL" sz="1200" dirty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79446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Budżet na rok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2021</a:t>
            </a: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89199" name="Group 1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53992"/>
              </p:ext>
            </p:extLst>
          </p:nvPr>
        </p:nvGraphicFramePr>
        <p:xfrm>
          <a:off x="762000" y="2209800"/>
          <a:ext cx="7696200" cy="1041400"/>
        </p:xfrm>
        <a:graphic>
          <a:graphicData uri="http://schemas.openxmlformats.org/drawingml/2006/table">
            <a:tbl>
              <a:tblPr/>
              <a:tblGrid>
                <a:gridCol w="99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 15/10 – </a:t>
                      </a:r>
                      <a:r>
                        <a:rPr kumimoji="0" lang="pl-PL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apelacja białostocka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Sąd Apelacyjny w Białymstoku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140.284.000 </a:t>
                      </a: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1.958.000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564.519.000 </a:t>
                      </a: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49.914.437 </a:t>
                      </a: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286" name="Text Box 83"/>
          <p:cNvSpPr txBox="1">
            <a:spLocks noChangeArrowheads="1"/>
          </p:cNvSpPr>
          <p:nvPr/>
        </p:nvSpPr>
        <p:spPr bwMode="auto">
          <a:xfrm>
            <a:off x="609600" y="6262688"/>
            <a:ext cx="807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  <p:graphicFrame>
        <p:nvGraphicFramePr>
          <p:cNvPr id="2" name="Wykres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4518438"/>
              </p:ext>
            </p:extLst>
          </p:nvPr>
        </p:nvGraphicFramePr>
        <p:xfrm>
          <a:off x="230188" y="3357563"/>
          <a:ext cx="4418012" cy="318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348673"/>
              </p:ext>
            </p:extLst>
          </p:nvPr>
        </p:nvGraphicFramePr>
        <p:xfrm>
          <a:off x="4724400" y="3284538"/>
          <a:ext cx="4240213" cy="260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7622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6288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</a:t>
            </a:r>
            <a:r>
              <a:rPr lang="pl-PL" altLang="pl-PL" sz="1400" i="1" dirty="0"/>
              <a:t>a</a:t>
            </a:r>
            <a:r>
              <a:rPr lang="pl-PL" altLang="pl-PL" sz="1400" i="1" dirty="0" smtClean="0"/>
              <a:t>pelacja </a:t>
            </a:r>
            <a:r>
              <a:rPr lang="pl-PL" altLang="pl-PL" sz="1400" i="1" dirty="0"/>
              <a:t>b</a:t>
            </a:r>
            <a:r>
              <a:rPr lang="pl-PL" altLang="pl-PL" sz="1400" i="1" dirty="0" smtClean="0"/>
              <a:t>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</a:t>
            </a:r>
            <a:r>
              <a:rPr lang="pl-PL" altLang="pl-PL" sz="1400" dirty="0" smtClean="0"/>
              <a:t>sądy w </a:t>
            </a:r>
            <a:r>
              <a:rPr lang="pl-PL" altLang="pl-PL" sz="1400" dirty="0"/>
              <a:t>roku </a:t>
            </a:r>
            <a:r>
              <a:rPr lang="pl-PL" altLang="pl-PL" sz="1400" dirty="0" smtClean="0"/>
              <a:t>2021</a:t>
            </a:r>
            <a:endParaRPr lang="pl-PL" altLang="pl-PL" sz="1400" dirty="0"/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374589"/>
              </p:ext>
            </p:extLst>
          </p:nvPr>
        </p:nvGraphicFramePr>
        <p:xfrm>
          <a:off x="827584" y="2272326"/>
          <a:ext cx="7704855" cy="387212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59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515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4737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058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42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</a:t>
                      </a:r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140.284.000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1.958.000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67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11.000.000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6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8.022.000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endParaRPr lang="pl-PL" sz="1100" u="none" strike="noStrike" dirty="0" smtClean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1.935.000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2.065.000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1.993.000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20255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20.526.000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endParaRPr lang="pl-PL" sz="1100" u="none" strike="noStrike" dirty="0" smtClean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1.158.000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1.156.000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1.625.000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1.194.000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1.905.000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(2.200.000 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91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(Sad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5.550.000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r>
                        <a:rPr lang="pl-PL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(3.000.000 </a:t>
                      </a:r>
                      <a:r>
                        <a:rPr lang="pl-PL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2.481.000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49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</a:t>
            </a:r>
            <a:r>
              <a:rPr lang="pl-PL" altLang="pl-PL" sz="1400" i="1" dirty="0"/>
              <a:t>a</a:t>
            </a:r>
            <a:r>
              <a:rPr lang="pl-PL" altLang="pl-PL" sz="1400" i="1" dirty="0" smtClean="0"/>
              <a:t>pelacja </a:t>
            </a:r>
            <a:r>
              <a:rPr lang="pl-PL" altLang="pl-PL" sz="1400" i="1" dirty="0"/>
              <a:t>b</a:t>
            </a:r>
            <a:r>
              <a:rPr lang="pl-PL" altLang="pl-PL" sz="1400" i="1" dirty="0" smtClean="0"/>
              <a:t>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</a:t>
            </a:r>
            <a:r>
              <a:rPr lang="pl-PL" altLang="pl-PL" sz="1400" dirty="0" smtClean="0"/>
              <a:t>sądy w roku </a:t>
            </a:r>
            <a:r>
              <a:rPr lang="pl-PL" altLang="pl-PL" sz="1400" dirty="0" smtClean="0"/>
              <a:t>2021</a:t>
            </a:r>
            <a:endParaRPr lang="pl-PL" altLang="pl-PL" sz="1400" dirty="0"/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347035"/>
              </p:ext>
            </p:extLst>
          </p:nvPr>
        </p:nvGraphicFramePr>
        <p:xfrm>
          <a:off x="827583" y="2636913"/>
          <a:ext cx="7868741" cy="311066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89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74792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80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97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</a:t>
                      </a:r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140.284.000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2.864.000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7.012.000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22.514.000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5.002.000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4.184.000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3.458.000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5.669.000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</a:t>
            </a:r>
            <a:r>
              <a:rPr lang="pl-PL" altLang="pl-PL" sz="1400" i="1" dirty="0"/>
              <a:t>a</a:t>
            </a:r>
            <a:r>
              <a:rPr lang="pl-PL" altLang="pl-PL" sz="1400" i="1" dirty="0" smtClean="0"/>
              <a:t>pelacja </a:t>
            </a:r>
            <a:r>
              <a:rPr lang="pl-PL" altLang="pl-PL" sz="1400" i="1" dirty="0"/>
              <a:t>b</a:t>
            </a:r>
            <a:r>
              <a:rPr lang="pl-PL" altLang="pl-PL" sz="1400" i="1" dirty="0" smtClean="0"/>
              <a:t>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</a:t>
            </a:r>
            <a:r>
              <a:rPr lang="pl-PL" altLang="pl-PL" sz="1400" dirty="0" smtClean="0"/>
              <a:t>sądy w roku </a:t>
            </a:r>
            <a:r>
              <a:rPr lang="pl-PL" altLang="pl-PL" sz="1400" dirty="0" smtClean="0"/>
              <a:t>2021</a:t>
            </a:r>
            <a:endParaRPr lang="pl-PL" altLang="pl-PL" sz="1400" dirty="0"/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1299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060860"/>
              </p:ext>
            </p:extLst>
          </p:nvPr>
        </p:nvGraphicFramePr>
        <p:xfrm>
          <a:off x="827584" y="2553054"/>
          <a:ext cx="7704855" cy="35459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96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490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4619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19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79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</a:t>
                      </a:r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140.284.000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2.505.000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13.025.000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4.702.000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2.700.000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2.362.000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3.900.000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5.720.000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2.500.000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2.630.000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98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</a:t>
            </a:r>
            <a:r>
              <a:rPr lang="pl-PL" altLang="pl-PL" sz="1400" dirty="0" smtClean="0"/>
              <a:t>sądów w </a:t>
            </a:r>
            <a:r>
              <a:rPr lang="pl-PL" altLang="pl-PL" sz="1400" dirty="0"/>
              <a:t>obszarze apelacji </a:t>
            </a:r>
            <a:r>
              <a:rPr lang="pl-PL" altLang="pl-PL" sz="1400" dirty="0" smtClean="0"/>
              <a:t>białostockiej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</a:t>
            </a:r>
            <a:r>
              <a:rPr lang="pl-PL" altLang="pl-PL" sz="1400" dirty="0" smtClean="0"/>
              <a:t>dochodach </a:t>
            </a:r>
            <a:r>
              <a:rPr lang="pl-PL" altLang="pl-PL" sz="1400" dirty="0" smtClean="0"/>
              <a:t>2021 </a:t>
            </a:r>
            <a:r>
              <a:rPr lang="pl-PL" altLang="pl-PL" sz="1400" dirty="0" smtClean="0"/>
              <a:t>roku </a:t>
            </a:r>
            <a:r>
              <a:rPr lang="pl-PL" altLang="pl-PL" sz="1400" dirty="0"/>
              <a:t>części </a:t>
            </a:r>
            <a:r>
              <a:rPr lang="pl-PL" altLang="pl-PL" sz="1400" dirty="0" smtClean="0"/>
              <a:t>15/10</a:t>
            </a:r>
            <a:endParaRPr lang="pl-PL" altLang="pl-PL" sz="1400" dirty="0"/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2576763409"/>
              </p:ext>
            </p:extLst>
          </p:nvPr>
        </p:nvGraphicFramePr>
        <p:xfrm>
          <a:off x="107504" y="2416174"/>
          <a:ext cx="8424936" cy="398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899592" y="23084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 smtClean="0"/>
              <a:t>w tys. zł</a:t>
            </a:r>
            <a:endParaRPr lang="pl-PL" sz="800" dirty="0"/>
          </a:p>
        </p:txBody>
      </p:sp>
    </p:spTree>
    <p:extLst>
      <p:ext uri="{BB962C8B-B14F-4D97-AF65-F5344CB8AC3E}">
        <p14:creationId xmlns:p14="http://schemas.microsoft.com/office/powerpoint/2010/main" val="252552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1711763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2021 </a:t>
            </a: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dla części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15/10–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apelacji białostockiej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936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093590"/>
              </p:ext>
            </p:extLst>
          </p:nvPr>
        </p:nvGraphicFramePr>
        <p:xfrm>
          <a:off x="385762" y="2203929"/>
          <a:ext cx="8458200" cy="4281611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9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fizycznych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34.315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06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103.119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6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kosztów egzekucyjnych, opłaty komorniczej i kosztów upomnień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26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1.088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26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 z najmu i dzierżawy składników majątkowych Skarbu Państwa oraz innych umów o podobnym charakterze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129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usług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0830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570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9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284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9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rozliczeń/ zwrotów z lat ubiegłych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613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74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kar i odszkodowań wynikających z umów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57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74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różnych dochodów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745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</a:t>
                      </a:r>
                      <a:endParaRPr kumimoji="0" lang="pl-PL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</a:t>
                      </a: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 tytułu konfiskaty mienia i przepadku przedmiotów na rzecz Skarbu Państwa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0990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140.284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402" name="Text Box 272"/>
          <p:cNvSpPr txBox="1">
            <a:spLocks noChangeArrowheads="1"/>
          </p:cNvSpPr>
          <p:nvPr/>
        </p:nvSpPr>
        <p:spPr bwMode="auto">
          <a:xfrm>
            <a:off x="8224838" y="1981067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4403" name="Text Box 27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72958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2021 </a:t>
            </a: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dla Sądu Apelacyjnego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1044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447686"/>
              </p:ext>
            </p:extLst>
          </p:nvPr>
        </p:nvGraphicFramePr>
        <p:xfrm>
          <a:off x="381000" y="2514600"/>
          <a:ext cx="8458200" cy="1819005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0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04" marB="45704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1.088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270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1.958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26" name="Text Box 66"/>
          <p:cNvSpPr txBox="1">
            <a:spLocks noChangeArrowheads="1"/>
          </p:cNvSpPr>
          <p:nvPr/>
        </p:nvSpPr>
        <p:spPr bwMode="auto">
          <a:xfrm>
            <a:off x="7924800" y="2239963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5427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2401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części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15/10 </a:t>
            </a: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roku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2021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103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280742"/>
              </p:ext>
            </p:extLst>
          </p:nvPr>
        </p:nvGraphicFramePr>
        <p:xfrm>
          <a:off x="685800" y="2819400"/>
          <a:ext cx="8153400" cy="3336999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9863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672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460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apelacja białostocka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564.519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42.321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500.272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21.926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29.713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29.713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526.463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12.608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491.929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21.926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8.343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8.343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924800" y="2590800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318672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Sądzie Apelacyjnym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roku </a:t>
            </a:r>
            <a:r>
              <a:rPr lang="pl-PL" altLang="pl-PL" sz="1400" dirty="0" smtClean="0">
                <a:solidFill>
                  <a:schemeClr val="tx1"/>
                </a:solidFill>
                <a:latin typeface="Verdana" pitchFamily="34" charset="0"/>
              </a:rPr>
              <a:t>2021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9421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514307"/>
              </p:ext>
            </p:extLst>
          </p:nvPr>
        </p:nvGraphicFramePr>
        <p:xfrm>
          <a:off x="609600" y="2590800"/>
          <a:ext cx="8153400" cy="3391041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9518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5632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807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6754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9465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603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Sąd Apelacyjny w Białymstoku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49.914.437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5.253.000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33.399.437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11.262.000</a:t>
                      </a:r>
                      <a:endParaRPr kumimoji="0" lang="pl-PL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5.200.000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5.200.000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44.664.437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53.000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33.349.437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11.262.000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50.000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50.000</a:t>
                      </a: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69" name="Text Box 62"/>
          <p:cNvSpPr txBox="1">
            <a:spLocks noChangeArrowheads="1"/>
          </p:cNvSpPr>
          <p:nvPr/>
        </p:nvSpPr>
        <p:spPr bwMode="auto">
          <a:xfrm>
            <a:off x="7956376" y="2366465"/>
            <a:ext cx="8382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</a:t>
            </a:r>
            <a:r>
              <a:rPr lang="pl-PL" altLang="pl-PL" sz="800" dirty="0" smtClean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pl-PL" altLang="pl-PL" sz="800" dirty="0" smtClean="0">
                <a:solidFill>
                  <a:schemeClr val="tx1"/>
                </a:solidFill>
                <a:latin typeface="Verdana" pitchFamily="34" charset="0"/>
              </a:rPr>
              <a:t>zł</a:t>
            </a:r>
            <a:endParaRPr lang="pl-PL" altLang="pl-PL" sz="800" dirty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7470" name="Text Box 63"/>
          <p:cNvSpPr txBox="1">
            <a:spLocks noChangeArrowheads="1"/>
          </p:cNvSpPr>
          <p:nvPr/>
        </p:nvSpPr>
        <p:spPr bwMode="auto">
          <a:xfrm>
            <a:off x="576262" y="638132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 dirty="0">
                <a:latin typeface="Verdana" pitchFamily="34" charset="0"/>
              </a:rPr>
              <a:t>Oddział Finansowy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pl-P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3400" y="457200"/>
            <a:ext cx="8162925" cy="3365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l-PL" altLang="pl-PL" sz="1600" smtClean="0"/>
              <a:t>Sąd Apelacyjny w Białymstoku</a:t>
            </a:r>
            <a:endParaRPr lang="pl-PL" altLang="pl-PL" sz="1600" dirty="0" smtClean="0"/>
          </a:p>
        </p:txBody>
      </p:sp>
    </p:spTree>
    <p:extLst>
      <p:ext uri="{BB962C8B-B14F-4D97-AF65-F5344CB8AC3E}">
        <p14:creationId xmlns:p14="http://schemas.microsoft.com/office/powerpoint/2010/main" val="149011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512" y="1556792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</a:t>
            </a:r>
            <a:r>
              <a:rPr lang="pl-PL" altLang="pl-PL" sz="1400" dirty="0" smtClean="0"/>
              <a:t>wydatków </a:t>
            </a:r>
            <a:r>
              <a:rPr lang="pl-PL" altLang="pl-PL" sz="1400" dirty="0"/>
              <a:t>w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</a:t>
            </a:r>
            <a:r>
              <a:rPr lang="pl-PL" altLang="pl-PL" sz="1400" i="1" dirty="0"/>
              <a:t>a</a:t>
            </a:r>
            <a:r>
              <a:rPr lang="pl-PL" altLang="pl-PL" sz="1400" i="1" dirty="0" smtClean="0"/>
              <a:t>pelacja </a:t>
            </a:r>
            <a:r>
              <a:rPr lang="pl-PL" altLang="pl-PL" sz="1400" i="1" dirty="0"/>
              <a:t>b</a:t>
            </a:r>
            <a:r>
              <a:rPr lang="pl-PL" altLang="pl-PL" sz="1400" i="1" dirty="0" smtClean="0"/>
              <a:t>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</a:t>
            </a:r>
            <a:r>
              <a:rPr lang="pl-PL" altLang="pl-PL" sz="1400" dirty="0" smtClean="0"/>
              <a:t>sądy w roku </a:t>
            </a:r>
            <a:r>
              <a:rPr lang="pl-PL" altLang="pl-PL" sz="1400" dirty="0" smtClean="0"/>
              <a:t>2021</a:t>
            </a:r>
            <a:endParaRPr lang="pl-PL" altLang="pl-PL" sz="1400" dirty="0"/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026270"/>
              </p:ext>
            </p:extLst>
          </p:nvPr>
        </p:nvGraphicFramePr>
        <p:xfrm>
          <a:off x="790029" y="2234577"/>
          <a:ext cx="7814420" cy="39398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255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7151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767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79249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wydatków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466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</a:t>
                      </a:r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564.519.000 </a:t>
                      </a:r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49.914.437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40.341.543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577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32.282.544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endParaRPr lang="pl-PL" sz="1100" u="none" strike="noStrike" dirty="0" smtClean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6.473.544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5.692.000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5.801.000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907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99.698.207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endParaRPr lang="pl-PL" sz="1100" u="none" strike="noStrike" dirty="0" smtClean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(6.290.000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(6.771.000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6.974.000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(5.531.000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(7.405.000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(9.721.800 zł)</a:t>
                      </a:r>
                      <a:endParaRPr lang="pl-PL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497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28.489.579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10.577.983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17.594.494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898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520" y="1905000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</a:t>
            </a:r>
            <a:r>
              <a:rPr lang="pl-PL" altLang="pl-PL" sz="1400" dirty="0" smtClean="0"/>
              <a:t>wydatków </a:t>
            </a:r>
            <a:r>
              <a:rPr lang="pl-PL" altLang="pl-PL" sz="1400" dirty="0"/>
              <a:t>w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</a:t>
            </a:r>
            <a:r>
              <a:rPr lang="pl-PL" altLang="pl-PL" sz="1400" i="1" dirty="0"/>
              <a:t>a</a:t>
            </a:r>
            <a:r>
              <a:rPr lang="pl-PL" altLang="pl-PL" sz="1400" i="1" dirty="0" smtClean="0"/>
              <a:t>pelacja </a:t>
            </a:r>
            <a:r>
              <a:rPr lang="pl-PL" altLang="pl-PL" sz="1400" i="1" dirty="0"/>
              <a:t>b</a:t>
            </a:r>
            <a:r>
              <a:rPr lang="pl-PL" altLang="pl-PL" sz="1400" i="1" dirty="0" smtClean="0"/>
              <a:t>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</a:t>
            </a:r>
            <a:r>
              <a:rPr lang="pl-PL" altLang="pl-PL" sz="1400" dirty="0" smtClean="0"/>
              <a:t>sądy w roku </a:t>
            </a:r>
            <a:r>
              <a:rPr lang="pl-PL" altLang="pl-PL" sz="1400" dirty="0" smtClean="0"/>
              <a:t>2021</a:t>
            </a:r>
            <a:endParaRPr lang="pl-PL" altLang="pl-PL" sz="1400" dirty="0"/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220402"/>
              </p:ext>
            </p:extLst>
          </p:nvPr>
        </p:nvGraphicFramePr>
        <p:xfrm>
          <a:off x="827584" y="2636913"/>
          <a:ext cx="7859216" cy="310212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40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059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8919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76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wydatków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525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</a:t>
                      </a:r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564.519.000 </a:t>
                      </a:r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10.229.251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10.948.804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66.734.080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18.819.866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13.720.429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12.024.057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18.526.668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9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</a:t>
            </a:r>
            <a:r>
              <a:rPr lang="pl-PL" altLang="pl-PL" sz="1400" dirty="0" smtClean="0"/>
              <a:t>wydatków </a:t>
            </a:r>
            <a:r>
              <a:rPr lang="pl-PL" altLang="pl-PL" sz="1400" dirty="0"/>
              <a:t>w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</a:t>
            </a:r>
            <a:r>
              <a:rPr lang="pl-PL" altLang="pl-PL" sz="1400" i="1" dirty="0"/>
              <a:t>a</a:t>
            </a:r>
            <a:r>
              <a:rPr lang="pl-PL" altLang="pl-PL" sz="1400" i="1" dirty="0" smtClean="0"/>
              <a:t>pelacja </a:t>
            </a:r>
            <a:r>
              <a:rPr lang="pl-PL" altLang="pl-PL" sz="1400" i="1" dirty="0"/>
              <a:t>b</a:t>
            </a:r>
            <a:r>
              <a:rPr lang="pl-PL" altLang="pl-PL" sz="1400" i="1" dirty="0" smtClean="0"/>
              <a:t>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</a:t>
            </a:r>
            <a:r>
              <a:rPr lang="pl-PL" altLang="pl-PL" sz="1400" dirty="0" smtClean="0"/>
              <a:t>sądy w roku </a:t>
            </a:r>
            <a:r>
              <a:rPr lang="pl-PL" altLang="pl-PL" sz="1400" dirty="0" smtClean="0"/>
              <a:t>2021</a:t>
            </a:r>
            <a:endParaRPr lang="pl-PL" altLang="pl-PL" sz="1400" dirty="0"/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5871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726668"/>
              </p:ext>
            </p:extLst>
          </p:nvPr>
        </p:nvGraphicFramePr>
        <p:xfrm>
          <a:off x="827583" y="2636913"/>
          <a:ext cx="7868741" cy="349865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081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687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86640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wydatków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129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</a:t>
                      </a:r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564.519.000 </a:t>
                      </a:r>
                      <a:r>
                        <a:rPr lang="pl-PL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9.354.418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54.930.820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16.515.166</a:t>
                      </a:r>
                      <a:r>
                        <a:rPr lang="pl-PL" sz="1100" u="none" strike="noStrike" baseline="0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9.082.936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8.836.764 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9.506.138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16.802.794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9.873.521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585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10.292.484 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99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 smtClean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</a:t>
            </a:r>
            <a:r>
              <a:rPr lang="pl-PL" altLang="pl-PL" sz="1400" dirty="0" smtClean="0"/>
              <a:t>sądów w </a:t>
            </a:r>
            <a:r>
              <a:rPr lang="pl-PL" altLang="pl-PL" sz="1400" dirty="0"/>
              <a:t>obszarze apelacji </a:t>
            </a:r>
            <a:r>
              <a:rPr lang="pl-PL" altLang="pl-PL" sz="1400" dirty="0" smtClean="0"/>
              <a:t>białostockiej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</a:t>
            </a:r>
            <a:r>
              <a:rPr lang="pl-PL" altLang="pl-PL" sz="1400" dirty="0" smtClean="0"/>
              <a:t>wydatkach </a:t>
            </a:r>
            <a:r>
              <a:rPr lang="pl-PL" altLang="pl-PL" sz="1400" dirty="0" smtClean="0"/>
              <a:t>2021 </a:t>
            </a:r>
            <a:r>
              <a:rPr lang="pl-PL" altLang="pl-PL" sz="1400" dirty="0" smtClean="0"/>
              <a:t>roku </a:t>
            </a:r>
            <a:r>
              <a:rPr lang="pl-PL" altLang="pl-PL" sz="1400" dirty="0"/>
              <a:t>części </a:t>
            </a:r>
            <a:r>
              <a:rPr lang="pl-PL" altLang="pl-PL" sz="1400" dirty="0" smtClean="0"/>
              <a:t>15/10</a:t>
            </a:r>
            <a:endParaRPr lang="pl-PL" altLang="pl-PL" sz="1400" dirty="0"/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3787208379"/>
              </p:ext>
            </p:extLst>
          </p:nvPr>
        </p:nvGraphicFramePr>
        <p:xfrm>
          <a:off x="179512" y="2492896"/>
          <a:ext cx="878497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1115616" y="2385174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 smtClean="0"/>
              <a:t>w tys. zł</a:t>
            </a:r>
            <a:endParaRPr lang="pl-PL" sz="800" dirty="0"/>
          </a:p>
        </p:txBody>
      </p:sp>
    </p:spTree>
    <p:extLst>
      <p:ext uri="{BB962C8B-B14F-4D97-AF65-F5344CB8AC3E}">
        <p14:creationId xmlns:p14="http://schemas.microsoft.com/office/powerpoint/2010/main" val="125434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512" y="1828800"/>
            <a:ext cx="88569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</a:t>
            </a:r>
            <a:r>
              <a:rPr lang="pl-PL" altLang="pl-PL" sz="1400" dirty="0" smtClean="0"/>
              <a:t>2021 </a:t>
            </a:r>
            <a:r>
              <a:rPr lang="pl-PL" altLang="pl-PL" sz="1400" dirty="0"/>
              <a:t>dla części </a:t>
            </a:r>
            <a:r>
              <a:rPr lang="pl-PL" altLang="pl-PL" sz="1400" dirty="0" smtClean="0"/>
              <a:t>15/10 </a:t>
            </a:r>
            <a:r>
              <a:rPr lang="pl-PL" altLang="pl-PL" sz="1400" dirty="0"/>
              <a:t>– apelacja białostocka</a:t>
            </a:r>
          </a:p>
        </p:txBody>
      </p:sp>
      <p:sp>
        <p:nvSpPr>
          <p:cNvPr id="14340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10577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256831"/>
              </p:ext>
            </p:extLst>
          </p:nvPr>
        </p:nvGraphicFramePr>
        <p:xfrm>
          <a:off x="381000" y="2564904"/>
          <a:ext cx="8534400" cy="385345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60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846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5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3.332,75</a:t>
                      </a:r>
                      <a:endParaRPr kumimoji="0" lang="pl-P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115 470 </a:t>
                      </a: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193 572 </a:t>
                      </a: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26 287 </a:t>
                      </a: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593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113 450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 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  <a:endParaRPr kumimoji="0" lang="pl-PL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9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718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2 020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157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(1+2+3+4+5+6)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2.709,75</a:t>
                      </a:r>
                      <a:endParaRPr kumimoji="0" lang="pl-P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193 572 </a:t>
                      </a: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16 412 </a:t>
                      </a:r>
                      <a:r>
                        <a:rPr kumimoji="0" lang="pl-PL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137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19 523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655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 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1.740,95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113 094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      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9 575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Specjaliści opiniodawczych zespołów sądowych  specjalistów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43,75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732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315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200,25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12 144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1 022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229,80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11 796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1 009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358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33 283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  <a:endParaRPr kumimoji="0" lang="pl-PL" sz="9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836 </a:t>
                      </a:r>
                      <a:r>
                        <a:rPr kumimoji="0" lang="pl-PL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4417" name="pole tekstowe 1"/>
          <p:cNvSpPr txBox="1">
            <a:spLocks noChangeArrowheads="1"/>
          </p:cNvSpPr>
          <p:nvPr/>
        </p:nvSpPr>
        <p:spPr bwMode="auto">
          <a:xfrm>
            <a:off x="7859713" y="2280444"/>
            <a:ext cx="8747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pl-PL" altLang="pl-PL" sz="1000" dirty="0"/>
              <a:t> w </a:t>
            </a:r>
            <a:r>
              <a:rPr lang="pl-PL" altLang="pl-PL" sz="1000" dirty="0" smtClean="0"/>
              <a:t>zł</a:t>
            </a:r>
            <a:endParaRPr lang="pl-PL" altLang="pl-PL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 smtClean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7504" y="1828800"/>
            <a:ext cx="8884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</a:t>
            </a:r>
            <a:r>
              <a:rPr lang="pl-PL" altLang="pl-PL" sz="1400" dirty="0" smtClean="0"/>
              <a:t>2021 </a:t>
            </a:r>
            <a:r>
              <a:rPr lang="pl-PL" altLang="pl-PL" sz="1400" dirty="0"/>
              <a:t>dla Sądu Apelacyjnego w Białymstoku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09600" y="637336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sp>
        <p:nvSpPr>
          <p:cNvPr id="15365" name="Text Box 114"/>
          <p:cNvSpPr txBox="1">
            <a:spLocks noChangeArrowheads="1"/>
          </p:cNvSpPr>
          <p:nvPr/>
        </p:nvSpPr>
        <p:spPr bwMode="auto">
          <a:xfrm>
            <a:off x="8028384" y="2183605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pl-PL" altLang="pl-PL" sz="800" dirty="0" smtClean="0"/>
              <a:t>w </a:t>
            </a:r>
            <a:r>
              <a:rPr lang="pl-PL" altLang="pl-PL" sz="800" dirty="0"/>
              <a:t>tys. zł</a:t>
            </a:r>
          </a:p>
        </p:txBody>
      </p:sp>
      <p:graphicFrame>
        <p:nvGraphicFramePr>
          <p:cNvPr id="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956552"/>
              </p:ext>
            </p:extLst>
          </p:nvPr>
        </p:nvGraphicFramePr>
        <p:xfrm>
          <a:off x="381000" y="2492896"/>
          <a:ext cx="8534400" cy="3555888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396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09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8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151,25</a:t>
                      </a:r>
                      <a:endParaRPr kumimoji="0" lang="pl-P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10 799 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9 435 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</a:t>
                      </a: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975 437</a:t>
                      </a:r>
                      <a:endParaRPr kumimoji="0" lang="pl-P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10 799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942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120,25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9 435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1 033 437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90,75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7 108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592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045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131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915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83 000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367 </a:t>
                      </a: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207 437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</a:t>
                      </a: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Referendarze 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20 000</a:t>
                      </a:r>
                      <a:endParaRPr kumimoji="0" lang="pl-PL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5570</TotalTime>
  <Words>1598</Words>
  <Application>Microsoft Office PowerPoint</Application>
  <PresentationFormat>Pokaz na ekranie (4:3)</PresentationFormat>
  <Paragraphs>573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Calibri</vt:lpstr>
      <vt:lpstr>Century Gothic</vt:lpstr>
      <vt:lpstr>Times New Roman</vt:lpstr>
      <vt:lpstr>Verdana</vt:lpstr>
      <vt:lpstr>Wingdings</vt:lpstr>
      <vt:lpstr>Apteka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 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Sąd Apelacyjny w Białymstoku</dc:title>
  <dc:subject>Budżet 2013</dc:subject>
  <dc:creator>Karol Czajkowski</dc:creator>
  <cp:lastModifiedBy>Kucikowicz Monika</cp:lastModifiedBy>
  <cp:revision>270</cp:revision>
  <cp:lastPrinted>2021-02-23T13:36:46Z</cp:lastPrinted>
  <dcterms:created xsi:type="dcterms:W3CDTF">2011-01-07T07:37:51Z</dcterms:created>
  <dcterms:modified xsi:type="dcterms:W3CDTF">2021-02-23T14:13:10Z</dcterms:modified>
</cp:coreProperties>
</file>