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2.xml" ContentType="application/vnd.openxmlformats-officedocument.presentationml.notesSlide+xml"/>
  <Override PartName="/ppt/charts/chart4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1" r:id="rId1"/>
  </p:sldMasterIdLst>
  <p:notesMasterIdLst>
    <p:notesMasterId r:id="rId20"/>
  </p:notesMasterIdLst>
  <p:handoutMasterIdLst>
    <p:handoutMasterId r:id="rId21"/>
  </p:handoutMasterIdLst>
  <p:sldIdLst>
    <p:sldId id="281" r:id="rId2"/>
    <p:sldId id="282" r:id="rId3"/>
    <p:sldId id="283" r:id="rId4"/>
    <p:sldId id="284" r:id="rId5"/>
    <p:sldId id="273" r:id="rId6"/>
    <p:sldId id="277" r:id="rId7"/>
    <p:sldId id="278" r:id="rId8"/>
    <p:sldId id="274" r:id="rId9"/>
    <p:sldId id="285" r:id="rId10"/>
    <p:sldId id="286" r:id="rId11"/>
    <p:sldId id="287" r:id="rId12"/>
    <p:sldId id="288" r:id="rId13"/>
    <p:sldId id="275" r:id="rId14"/>
    <p:sldId id="279" r:id="rId15"/>
    <p:sldId id="280" r:id="rId16"/>
    <p:sldId id="276" r:id="rId17"/>
    <p:sldId id="269" r:id="rId18"/>
    <p:sldId id="270" r:id="rId19"/>
  </p:sldIdLst>
  <p:sldSz cx="9144000" cy="6858000" type="screen4x3"/>
  <p:notesSz cx="6797675" cy="992663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  <p15:guide id="3" orient="horz" pos="3110">
          <p15:clr>
            <a:srgbClr val="A4A3A4"/>
          </p15:clr>
        </p15:guide>
        <p15:guide id="4" pos="2142">
          <p15:clr>
            <a:srgbClr val="A4A3A4"/>
          </p15:clr>
        </p15:guide>
        <p15:guide id="5" orient="horz" pos="2895">
          <p15:clr>
            <a:srgbClr val="A4A3A4"/>
          </p15:clr>
        </p15:guide>
        <p15:guide id="6" orient="horz" pos="3127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00"/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Styl jasny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99" autoAdjust="0"/>
    <p:restoredTop sz="90719" autoAdjust="0"/>
  </p:normalViewPr>
  <p:slideViewPr>
    <p:cSldViewPr>
      <p:cViewPr varScale="1">
        <p:scale>
          <a:sx n="118" d="100"/>
          <a:sy n="118" d="100"/>
        </p:scale>
        <p:origin x="468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2880"/>
        <p:guide pos="2160"/>
        <p:guide orient="horz" pos="3110"/>
        <p:guide pos="2142"/>
        <p:guide orient="horz" pos="2895"/>
        <p:guide orient="horz" pos="3127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972"/>
            </a:pPr>
            <a:r>
              <a:rPr lang="pl-PL" sz="972" dirty="0"/>
              <a:t>Udział dochodów Sądu Apelacyjnego w Białymstoku 
w dochodach części 15/10 - apelacji białostockiej</a:t>
            </a:r>
          </a:p>
        </c:rich>
      </c:tx>
      <c:overlay val="0"/>
    </c:title>
    <c:autoTitleDeleted val="0"/>
    <c:view3D>
      <c:rotX val="15"/>
      <c:rotY val="14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9.6514719329371515E-2"/>
          <c:y val="8.8326558480689391E-2"/>
          <c:w val="0.7296707377018854"/>
          <c:h val="0.90368884989502152"/>
        </c:manualLayout>
      </c:layout>
      <c:pie3DChart>
        <c:varyColors val="1"/>
        <c:ser>
          <c:idx val="0"/>
          <c:order val="0"/>
          <c:tx>
            <c:strRef>
              <c:f>Arkusz1!$B$1</c:f>
              <c:strCache>
                <c:ptCount val="1"/>
                <c:pt idx="0">
                  <c:v>Udział dochodów Sądu Apelacyjnego w Białymstoku 
w dochodach części 15/10 - apelacji białostockiej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 h="0"/>
            </a:sp3d>
          </c:spPr>
          <c:explosion val="37"/>
          <c:dPt>
            <c:idx val="0"/>
            <c:bubble3D val="0"/>
            <c:spPr>
              <a:solidFill>
                <a:srgbClr val="00B0F0"/>
              </a:solidFill>
              <a:scene3d>
                <a:camera prst="orthographicFront"/>
                <a:lightRig rig="threePt" dir="t"/>
              </a:scene3d>
              <a:sp3d>
                <a:bevelT h="0"/>
              </a:sp3d>
            </c:spPr>
            <c:extLst>
              <c:ext xmlns:c16="http://schemas.microsoft.com/office/drawing/2014/chart" uri="{C3380CC4-5D6E-409C-BE32-E72D297353CC}">
                <c16:uniqueId val="{00000001-B934-463B-8B5F-51B40DF02AD5}"/>
              </c:ext>
            </c:extLst>
          </c:dPt>
          <c:dPt>
            <c:idx val="1"/>
            <c:bubble3D val="0"/>
            <c:spPr>
              <a:solidFill>
                <a:srgbClr val="FF0000"/>
              </a:solidFill>
              <a:scene3d>
                <a:camera prst="orthographicFront"/>
                <a:lightRig rig="threePt" dir="t"/>
              </a:scene3d>
              <a:sp3d>
                <a:bevelT h="0"/>
              </a:sp3d>
            </c:spPr>
            <c:extLst>
              <c:ext xmlns:c16="http://schemas.microsoft.com/office/drawing/2014/chart" uri="{C3380CC4-5D6E-409C-BE32-E72D297353CC}">
                <c16:uniqueId val="{00000003-B934-463B-8B5F-51B40DF02AD5}"/>
              </c:ext>
            </c:extLst>
          </c:dPt>
          <c:cat>
            <c:strRef>
              <c:f>Arkusz1!$A$2:$A$3</c:f>
              <c:strCache>
                <c:ptCount val="2"/>
                <c:pt idx="0">
                  <c:v>160.555.000 zł</c:v>
                </c:pt>
                <c:pt idx="1">
                  <c:v>5.371.000 zł</c:v>
                </c:pt>
              </c:strCache>
            </c:strRef>
          </c:cat>
          <c:val>
            <c:numRef>
              <c:f>Arkusz1!$B$2:$B$3</c:f>
              <c:numCache>
                <c:formatCode>0</c:formatCode>
                <c:ptCount val="2"/>
                <c:pt idx="0">
                  <c:v>160555000</c:v>
                </c:pt>
                <c:pt idx="1">
                  <c:v>5371000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B934-463B-8B5F-51B40DF02AD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376">
          <a:noFill/>
        </a:ln>
      </c:spPr>
    </c:plotArea>
    <c:legend>
      <c:legendPos val="tr"/>
      <c:layout>
        <c:manualLayout>
          <c:xMode val="edge"/>
          <c:yMode val="edge"/>
          <c:x val="0.72830934926237667"/>
          <c:y val="0.38130418772280328"/>
          <c:w val="0.22973685401393795"/>
          <c:h val="0.29775218396207936"/>
        </c:manualLayout>
      </c:layout>
      <c:overlay val="0"/>
      <c:txPr>
        <a:bodyPr/>
        <a:lstStyle/>
        <a:p>
          <a:pPr>
            <a:defRPr sz="972"/>
          </a:pPr>
          <a:endParaRPr lang="pl-PL"/>
        </a:p>
      </c:txPr>
    </c:legend>
    <c:plotVisOnly val="1"/>
    <c:dispBlanksAs val="gap"/>
    <c:showDLblsOverMax val="0"/>
  </c:chart>
  <c:txPr>
    <a:bodyPr/>
    <a:lstStyle/>
    <a:p>
      <a:pPr>
        <a:defRPr sz="1749"/>
      </a:pPr>
      <a:endParaRPr lang="pl-PL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000"/>
            </a:pPr>
            <a:r>
              <a:rPr lang="pl-PL" sz="1000" dirty="0"/>
              <a:t>Udział wydatków Sądu Apelacyjnego w Białymstoku
w wydatkach części 15/10 - apelacji białostockiej</a:t>
            </a:r>
          </a:p>
        </c:rich>
      </c:tx>
      <c:layout>
        <c:manualLayout>
          <c:xMode val="edge"/>
          <c:yMode val="edge"/>
          <c:x val="8.3953721031507833E-2"/>
          <c:y val="5.8434009617410965E-2"/>
        </c:manualLayout>
      </c:layout>
      <c:overlay val="0"/>
    </c:title>
    <c:autoTitleDeleted val="0"/>
    <c:view3D>
      <c:rotX val="15"/>
      <c:rotY val="14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5.4237849907544163E-2"/>
          <c:y val="0.32998257076934756"/>
          <c:w val="0.68326158157599648"/>
          <c:h val="0.67001730018895245"/>
        </c:manualLayout>
      </c:layout>
      <c:pie3DChart>
        <c:varyColors val="1"/>
        <c:ser>
          <c:idx val="0"/>
          <c:order val="0"/>
          <c:tx>
            <c:strRef>
              <c:f>Arkusz1!$B$1</c:f>
              <c:strCache>
                <c:ptCount val="1"/>
                <c:pt idx="0">
                  <c:v>Udział wydatków Sądu Apelacyjnego w Białymstoku w wydatkach części 15/10 - apelacji białostockiej
</c:v>
                </c:pt>
              </c:strCache>
            </c:strRef>
          </c:tx>
          <c:explosion val="24"/>
          <c:dPt>
            <c:idx val="0"/>
            <c:bubble3D val="0"/>
            <c:spPr>
              <a:solidFill>
                <a:srgbClr val="00B0F0"/>
              </a:solidFill>
            </c:spPr>
            <c:extLst>
              <c:ext xmlns:c16="http://schemas.microsoft.com/office/drawing/2014/chart" uri="{C3380CC4-5D6E-409C-BE32-E72D297353CC}">
                <c16:uniqueId val="{00000001-944F-459D-97E5-8BE1949DF7DE}"/>
              </c:ext>
            </c:extLst>
          </c:dPt>
          <c:dPt>
            <c:idx val="1"/>
            <c:bubble3D val="0"/>
            <c:spPr>
              <a:solidFill>
                <a:srgbClr val="FF0000"/>
              </a:solidFill>
            </c:spPr>
            <c:extLst>
              <c:ext xmlns:c16="http://schemas.microsoft.com/office/drawing/2014/chart" uri="{C3380CC4-5D6E-409C-BE32-E72D297353CC}">
                <c16:uniqueId val="{00000003-944F-459D-97E5-8BE1949DF7DE}"/>
              </c:ext>
            </c:extLst>
          </c:dPt>
          <c:cat>
            <c:strRef>
              <c:f>Arkusz1!$A$2:$A$3</c:f>
              <c:strCache>
                <c:ptCount val="2"/>
                <c:pt idx="0">
                  <c:v>690.064.000 zł</c:v>
                </c:pt>
                <c:pt idx="1">
                  <c:v>66.928.000 zł</c:v>
                </c:pt>
              </c:strCache>
            </c:strRef>
          </c:cat>
          <c:val>
            <c:numRef>
              <c:f>Arkusz1!$B$2:$B$3</c:f>
              <c:numCache>
                <c:formatCode>General</c:formatCode>
                <c:ptCount val="2"/>
                <c:pt idx="0">
                  <c:v>690064000</c:v>
                </c:pt>
                <c:pt idx="1">
                  <c:v>66928000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944F-459D-97E5-8BE1949DF7D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406">
          <a:noFill/>
        </a:ln>
      </c:spPr>
    </c:plotArea>
    <c:legend>
      <c:legendPos val="r"/>
      <c:layout>
        <c:manualLayout>
          <c:xMode val="edge"/>
          <c:yMode val="edge"/>
          <c:x val="0.69476501535962709"/>
          <c:y val="0.52479376209360684"/>
          <c:w val="0.23621576450925696"/>
          <c:h val="0.30474241814663672"/>
        </c:manualLayout>
      </c:layout>
      <c:overlay val="0"/>
      <c:txPr>
        <a:bodyPr/>
        <a:lstStyle/>
        <a:p>
          <a:pPr>
            <a:defRPr sz="1000"/>
          </a:pPr>
          <a:endParaRPr lang="pl-PL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pl-PL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UDZIAŁ</c:v>
                </c:pt>
              </c:strCache>
            </c:strRef>
          </c:tx>
          <c:spPr>
            <a:solidFill>
              <a:srgbClr val="C00000"/>
            </a:solidFill>
          </c:spPr>
          <c:invertIfNegative val="0"/>
          <c:cat>
            <c:strRef>
              <c:f>Arkusz1!$A$2:$A$33</c:f>
              <c:strCache>
                <c:ptCount val="32"/>
                <c:pt idx="0">
                  <c:v>Sąd Apelacyjny w Białymstoku</c:v>
                </c:pt>
                <c:pt idx="1">
                  <c:v>Sąd Okręgowy w Białymstoku</c:v>
                </c:pt>
                <c:pt idx="2">
                  <c:v>Sąd Okręgowy w Łomży</c:v>
                </c:pt>
                <c:pt idx="3">
                  <c:v>(Sąd Rejonowy w Grajewie)</c:v>
                </c:pt>
                <c:pt idx="4">
                  <c:v>(Sąd Rejonowy w Wysokiem Mazowieckiem)</c:v>
                </c:pt>
                <c:pt idx="5">
                  <c:v>(Sąd Rejonowy w Zambrowie)</c:v>
                </c:pt>
                <c:pt idx="6">
                  <c:v>Sąd Okręgowy w Olsztynie</c:v>
                </c:pt>
                <c:pt idx="7">
                  <c:v>(Sąd Rejonowy w Biskupcu)</c:v>
                </c:pt>
                <c:pt idx="8">
                  <c:v>(Sąd Rejonowy w Lidzbarku Warmińskim)</c:v>
                </c:pt>
                <c:pt idx="9">
                  <c:v>(Sąd Rejonowy w Mrągowie)</c:v>
                </c:pt>
                <c:pt idx="10">
                  <c:v>(Sąd Rejonowy w Nidzicy)</c:v>
                </c:pt>
                <c:pt idx="11">
                  <c:v>(Sąd Rejonowy w Piszu)</c:v>
                </c:pt>
                <c:pt idx="12">
                  <c:v>(Sąd Rejonowy w Kętrzynie)</c:v>
                </c:pt>
                <c:pt idx="13">
                  <c:v>Sąd Okręgowy w Ostrołęce</c:v>
                </c:pt>
                <c:pt idx="14">
                  <c:v>(Sąd Rejonowy w Przasnyszu)</c:v>
                </c:pt>
                <c:pt idx="15">
                  <c:v>Sąd Okręgowy w Suwałkach</c:v>
                </c:pt>
                <c:pt idx="16">
                  <c:v>Sąd Rejonowy w Augustowie</c:v>
                </c:pt>
                <c:pt idx="17">
                  <c:v>Sąd Rejonowy w Bartoszycach</c:v>
                </c:pt>
                <c:pt idx="18">
                  <c:v>Sąd Rejonowy w Białymstoku</c:v>
                </c:pt>
                <c:pt idx="19">
                  <c:v>Sąd Rejonowy w Bielsku Podlaskim</c:v>
                </c:pt>
                <c:pt idx="20">
                  <c:v>Sąd Rejonowy w Ełku</c:v>
                </c:pt>
                <c:pt idx="21">
                  <c:v>Sąd Rejonowy w Giżycku</c:v>
                </c:pt>
                <c:pt idx="22">
                  <c:v>Sąd Rejonowy w Łomży</c:v>
                </c:pt>
                <c:pt idx="23">
                  <c:v>Sąd Rejonowy w Olecku</c:v>
                </c:pt>
                <c:pt idx="24">
                  <c:v>Sąd Rejonowy w Olsztynie</c:v>
                </c:pt>
                <c:pt idx="25">
                  <c:v>Sąd Rejonowy w Ostrołęce</c:v>
                </c:pt>
                <c:pt idx="26">
                  <c:v>Sąd Rejonowy w Ostrowi Mazowieckiej</c:v>
                </c:pt>
                <c:pt idx="27">
                  <c:v>Sąd Rejonowy w Pułtusku</c:v>
                </c:pt>
                <c:pt idx="28">
                  <c:v>Sąd Rejonowy w Sokółce</c:v>
                </c:pt>
                <c:pt idx="29">
                  <c:v>Sąd Rejonowy w Suwałkach</c:v>
                </c:pt>
                <c:pt idx="30">
                  <c:v>Sąd Rejonowy w Szczytnie </c:v>
                </c:pt>
                <c:pt idx="31">
                  <c:v>Sąd Rejonowy w Wyszkowie </c:v>
                </c:pt>
              </c:strCache>
            </c:strRef>
          </c:cat>
          <c:val>
            <c:numRef>
              <c:f>Arkusz1!$B$2:$B$33</c:f>
              <c:numCache>
                <c:formatCode>#,##0</c:formatCode>
                <c:ptCount val="32"/>
                <c:pt idx="0">
                  <c:v>5371000</c:v>
                </c:pt>
                <c:pt idx="1">
                  <c:v>15821000</c:v>
                </c:pt>
                <c:pt idx="2">
                  <c:v>2428000</c:v>
                </c:pt>
                <c:pt idx="3">
                  <c:v>1907000</c:v>
                </c:pt>
                <c:pt idx="4">
                  <c:v>2295000</c:v>
                </c:pt>
                <c:pt idx="5">
                  <c:v>2131000</c:v>
                </c:pt>
                <c:pt idx="6">
                  <c:v>15733000</c:v>
                </c:pt>
                <c:pt idx="7">
                  <c:v>1103000</c:v>
                </c:pt>
                <c:pt idx="8">
                  <c:v>1407000</c:v>
                </c:pt>
                <c:pt idx="9">
                  <c:v>2277000</c:v>
                </c:pt>
                <c:pt idx="10">
                  <c:v>1453000</c:v>
                </c:pt>
                <c:pt idx="11">
                  <c:v>2636000</c:v>
                </c:pt>
                <c:pt idx="12">
                  <c:v>2121000</c:v>
                </c:pt>
                <c:pt idx="13">
                  <c:v>2850000</c:v>
                </c:pt>
                <c:pt idx="14">
                  <c:v>3150000</c:v>
                </c:pt>
                <c:pt idx="15">
                  <c:v>2592000</c:v>
                </c:pt>
                <c:pt idx="16">
                  <c:v>4150000</c:v>
                </c:pt>
                <c:pt idx="17">
                  <c:v>2411000</c:v>
                </c:pt>
                <c:pt idx="18">
                  <c:v>26312000</c:v>
                </c:pt>
                <c:pt idx="19">
                  <c:v>5351000</c:v>
                </c:pt>
                <c:pt idx="20">
                  <c:v>4235000</c:v>
                </c:pt>
                <c:pt idx="21">
                  <c:v>3632000</c:v>
                </c:pt>
                <c:pt idx="22">
                  <c:v>6118000</c:v>
                </c:pt>
                <c:pt idx="23">
                  <c:v>2505000</c:v>
                </c:pt>
                <c:pt idx="24">
                  <c:v>14170000</c:v>
                </c:pt>
                <c:pt idx="25">
                  <c:v>5230000</c:v>
                </c:pt>
                <c:pt idx="26">
                  <c:v>3200000</c:v>
                </c:pt>
                <c:pt idx="27">
                  <c:v>2427000</c:v>
                </c:pt>
                <c:pt idx="28">
                  <c:v>3300000</c:v>
                </c:pt>
                <c:pt idx="29">
                  <c:v>6230000</c:v>
                </c:pt>
                <c:pt idx="30">
                  <c:v>2759000</c:v>
                </c:pt>
                <c:pt idx="31">
                  <c:v>3250000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9A6-4F92-9581-80BDAB21CF6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441088504"/>
        <c:axId val="441089288"/>
        <c:axId val="0"/>
      </c:bar3DChart>
      <c:catAx>
        <c:axId val="44108850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900" baseline="0"/>
            </a:pPr>
            <a:endParaRPr lang="pl-PL"/>
          </a:p>
        </c:txPr>
        <c:crossAx val="441089288"/>
        <c:crosses val="autoZero"/>
        <c:auto val="1"/>
        <c:lblAlgn val="ctr"/>
        <c:lblOffset val="100"/>
        <c:noMultiLvlLbl val="0"/>
      </c:catAx>
      <c:valAx>
        <c:axId val="441089288"/>
        <c:scaling>
          <c:orientation val="minMax"/>
        </c:scaling>
        <c:delete val="0"/>
        <c:axPos val="l"/>
        <c:majorGridlines>
          <c:spPr>
            <a:ln>
              <a:solidFill>
                <a:schemeClr val="accent1"/>
              </a:solidFill>
            </a:ln>
          </c:spPr>
        </c:majorGridlines>
        <c:minorGridlines/>
        <c:numFmt formatCode="#,##0" sourceLinked="0"/>
        <c:majorTickMark val="out"/>
        <c:minorTickMark val="none"/>
        <c:tickLblPos val="nextTo"/>
        <c:txPr>
          <a:bodyPr/>
          <a:lstStyle/>
          <a:p>
            <a:pPr>
              <a:defRPr sz="1000" baseline="0"/>
            </a:pPr>
            <a:endParaRPr lang="pl-PL"/>
          </a:p>
        </c:txPr>
        <c:crossAx val="441088504"/>
        <c:crosses val="autoZero"/>
        <c:crossBetween val="between"/>
        <c:dispUnits>
          <c:builtInUnit val="thousands"/>
        </c:dispUnits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pl-PL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5206450194058585"/>
          <c:y val="4.6221302791753301E-2"/>
          <c:w val="0.83103025400805808"/>
          <c:h val="0.48003258719646441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UDZIAŁ</c:v>
                </c:pt>
              </c:strCache>
            </c:strRef>
          </c:tx>
          <c:spPr>
            <a:solidFill>
              <a:srgbClr val="C00000"/>
            </a:solidFill>
          </c:spPr>
          <c:invertIfNegative val="0"/>
          <c:cat>
            <c:strRef>
              <c:f>Arkusz1!$A$2:$A$33</c:f>
              <c:strCache>
                <c:ptCount val="32"/>
                <c:pt idx="0">
                  <c:v>Sąd Apelacyjny w Białymstoku</c:v>
                </c:pt>
                <c:pt idx="1">
                  <c:v>Sąd Okręgowy w Białymstoku</c:v>
                </c:pt>
                <c:pt idx="2">
                  <c:v>Sąd Okręgowy w Łomży</c:v>
                </c:pt>
                <c:pt idx="3">
                  <c:v>(Sąd Rejonowy w Grajewie)</c:v>
                </c:pt>
                <c:pt idx="4">
                  <c:v>(Sąd Rejonowy w Wys. Maz.)</c:v>
                </c:pt>
                <c:pt idx="5">
                  <c:v>(Sąd Rejonowy w Zambrowie)</c:v>
                </c:pt>
                <c:pt idx="6">
                  <c:v>Sąd Okręgowy w Olsztynie</c:v>
                </c:pt>
                <c:pt idx="7">
                  <c:v>(Sąd Rejonowy w Biskupcu)</c:v>
                </c:pt>
                <c:pt idx="8">
                  <c:v>(Sąd Rejonowy w Lidzbarku Warmińskim)</c:v>
                </c:pt>
                <c:pt idx="9">
                  <c:v>(Sąd Rejonowy w Mrągowie)</c:v>
                </c:pt>
                <c:pt idx="10">
                  <c:v>(Sąd Rejonowy w Nidzicy)</c:v>
                </c:pt>
                <c:pt idx="11">
                  <c:v>(Sąd Rejonowy w Piszu)</c:v>
                </c:pt>
                <c:pt idx="12">
                  <c:v>(Sąd Rejonowy w Kętrzynie)</c:v>
                </c:pt>
                <c:pt idx="13">
                  <c:v>Sąd Okręgowy w Ostrołęce</c:v>
                </c:pt>
                <c:pt idx="14">
                  <c:v>(Sąd Rejonowy w Przasnyszu)</c:v>
                </c:pt>
                <c:pt idx="15">
                  <c:v>Sąd Okręgowy w Suwałkach</c:v>
                </c:pt>
                <c:pt idx="16">
                  <c:v>Sąd Rejonowy w Augustowie</c:v>
                </c:pt>
                <c:pt idx="17">
                  <c:v>Sąd Rejonowy w Bartoszycach</c:v>
                </c:pt>
                <c:pt idx="18">
                  <c:v>Sąd Rejonowy w Białymstoku</c:v>
                </c:pt>
                <c:pt idx="19">
                  <c:v>Sąd Rejonowy w Bielsku Podlaskim</c:v>
                </c:pt>
                <c:pt idx="20">
                  <c:v>Sąd Rejonowy w Ełku</c:v>
                </c:pt>
                <c:pt idx="21">
                  <c:v>Sąd Rejonowy w Giżycku</c:v>
                </c:pt>
                <c:pt idx="22">
                  <c:v>Sąd Rejonowy w Łomży</c:v>
                </c:pt>
                <c:pt idx="23">
                  <c:v>Sąd Rejonowy w Olecku</c:v>
                </c:pt>
                <c:pt idx="24">
                  <c:v>Sąd Rejonowy w Olsztynie</c:v>
                </c:pt>
                <c:pt idx="25">
                  <c:v>Sąd Rejonowy w Ostrołęce</c:v>
                </c:pt>
                <c:pt idx="26">
                  <c:v>Sąd Rejonowy w Ostrowi Mazowieckiej</c:v>
                </c:pt>
                <c:pt idx="27">
                  <c:v>Sąd Rejonowy w Pułtusku</c:v>
                </c:pt>
                <c:pt idx="28">
                  <c:v>Sąd Rejonowy w Sokółce</c:v>
                </c:pt>
                <c:pt idx="29">
                  <c:v>Sąd Rejonowy w Suwałkach</c:v>
                </c:pt>
                <c:pt idx="30">
                  <c:v>Sąd Rejonowy w Szczytnie </c:v>
                </c:pt>
                <c:pt idx="31">
                  <c:v>Sąd Rejonowy w Wyszkowie </c:v>
                </c:pt>
              </c:strCache>
            </c:strRef>
          </c:cat>
          <c:val>
            <c:numRef>
              <c:f>Arkusz1!$B$2:$B$33</c:f>
              <c:numCache>
                <c:formatCode>#,##0</c:formatCode>
                <c:ptCount val="32"/>
                <c:pt idx="0">
                  <c:v>66928000</c:v>
                </c:pt>
                <c:pt idx="1">
                  <c:v>56357000</c:v>
                </c:pt>
                <c:pt idx="2">
                  <c:v>17728000</c:v>
                </c:pt>
                <c:pt idx="3">
                  <c:v>8119500</c:v>
                </c:pt>
                <c:pt idx="4">
                  <c:v>6771000</c:v>
                </c:pt>
                <c:pt idx="5">
                  <c:v>6585000</c:v>
                </c:pt>
                <c:pt idx="6">
                  <c:v>76154000</c:v>
                </c:pt>
                <c:pt idx="7">
                  <c:v>7570000</c:v>
                </c:pt>
                <c:pt idx="8">
                  <c:v>7487000</c:v>
                </c:pt>
                <c:pt idx="9">
                  <c:v>8035000</c:v>
                </c:pt>
                <c:pt idx="10">
                  <c:v>6390000</c:v>
                </c:pt>
                <c:pt idx="11">
                  <c:v>8341000</c:v>
                </c:pt>
                <c:pt idx="12">
                  <c:v>11823000</c:v>
                </c:pt>
                <c:pt idx="13">
                  <c:v>21805000</c:v>
                </c:pt>
                <c:pt idx="14">
                  <c:v>11929000</c:v>
                </c:pt>
                <c:pt idx="15">
                  <c:v>21515000</c:v>
                </c:pt>
                <c:pt idx="16">
                  <c:v>12325000</c:v>
                </c:pt>
                <c:pt idx="17">
                  <c:v>13002500</c:v>
                </c:pt>
                <c:pt idx="18">
                  <c:v>81123000</c:v>
                </c:pt>
                <c:pt idx="19">
                  <c:v>22102000</c:v>
                </c:pt>
                <c:pt idx="20">
                  <c:v>15398500</c:v>
                </c:pt>
                <c:pt idx="21">
                  <c:v>13840000</c:v>
                </c:pt>
                <c:pt idx="22">
                  <c:v>21662000</c:v>
                </c:pt>
                <c:pt idx="23">
                  <c:v>10489000</c:v>
                </c:pt>
                <c:pt idx="24">
                  <c:v>64226000</c:v>
                </c:pt>
                <c:pt idx="25">
                  <c:v>19215500</c:v>
                </c:pt>
                <c:pt idx="26">
                  <c:v>10269000</c:v>
                </c:pt>
                <c:pt idx="27">
                  <c:v>10340000</c:v>
                </c:pt>
                <c:pt idx="28">
                  <c:v>11236000</c:v>
                </c:pt>
                <c:pt idx="29">
                  <c:v>19013000</c:v>
                </c:pt>
                <c:pt idx="30">
                  <c:v>11013000</c:v>
                </c:pt>
                <c:pt idx="31">
                  <c:v>11272000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9E3-437D-AC00-049199C109C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441085760"/>
        <c:axId val="441086152"/>
        <c:axId val="0"/>
      </c:bar3DChart>
      <c:catAx>
        <c:axId val="44108576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 rot="-2700000" vert="horz" anchor="ctr" anchorCtr="0"/>
          <a:lstStyle/>
          <a:p>
            <a:pPr>
              <a:defRPr sz="900" baseline="0"/>
            </a:pPr>
            <a:endParaRPr lang="pl-PL"/>
          </a:p>
        </c:txPr>
        <c:crossAx val="441086152"/>
        <c:crosses val="autoZero"/>
        <c:auto val="1"/>
        <c:lblAlgn val="ctr"/>
        <c:lblOffset val="100"/>
        <c:noMultiLvlLbl val="0"/>
      </c:catAx>
      <c:valAx>
        <c:axId val="441086152"/>
        <c:scaling>
          <c:orientation val="minMax"/>
        </c:scaling>
        <c:delete val="0"/>
        <c:axPos val="l"/>
        <c:majorGridlines>
          <c:spPr>
            <a:ln>
              <a:solidFill>
                <a:schemeClr val="accent1"/>
              </a:solidFill>
            </a:ln>
          </c:spPr>
        </c:majorGridlines>
        <c:minorGridlines/>
        <c:numFmt formatCode="#,##0" sourceLinked="0"/>
        <c:majorTickMark val="out"/>
        <c:minorTickMark val="none"/>
        <c:tickLblPos val="nextTo"/>
        <c:txPr>
          <a:bodyPr anchor="ctr" anchorCtr="0"/>
          <a:lstStyle/>
          <a:p>
            <a:pPr>
              <a:defRPr sz="1100"/>
            </a:pPr>
            <a:endParaRPr lang="pl-PL"/>
          </a:p>
        </c:txPr>
        <c:crossAx val="441085760"/>
        <c:crosses val="autoZero"/>
        <c:crossBetween val="between"/>
        <c:dispUnits>
          <c:builtInUnit val="thousands"/>
        </c:dispUnits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pl-PL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1"/>
            <a:ext cx="2945659" cy="49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dirty="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830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2017" y="1"/>
            <a:ext cx="2945659" cy="49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dirty="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830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9430307"/>
            <a:ext cx="2945659" cy="49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dirty="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830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2017" y="9430307"/>
            <a:ext cx="2945659" cy="49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EEEB53B9-BCA9-4532-A6E8-3EA0CF865F64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62049920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633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dirty="0" smtClean="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633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4201CB1A-4023-45AF-902C-A8D9065F1976}" type="datetimeFigureOut">
              <a:rPr lang="pl-PL"/>
              <a:pPr>
                <a:defRPr/>
              </a:pPr>
              <a:t>08.03.2023</a:t>
            </a:fld>
            <a:endParaRPr lang="pl-PL" dirty="0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915988" y="742950"/>
            <a:ext cx="4965700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l-PL" noProof="0" dirty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noProof="0"/>
              <a:t>Kliknij, aby edytować style wzorca tekstu</a:t>
            </a:r>
          </a:p>
          <a:p>
            <a:pPr lvl="1"/>
            <a:r>
              <a:rPr lang="pl-PL" noProof="0"/>
              <a:t>Drugi poziom</a:t>
            </a:r>
          </a:p>
          <a:p>
            <a:pPr lvl="2"/>
            <a:r>
              <a:rPr lang="pl-PL" noProof="0"/>
              <a:t>Trzeci poziom</a:t>
            </a:r>
          </a:p>
          <a:p>
            <a:pPr lvl="3"/>
            <a:r>
              <a:rPr lang="pl-PL" noProof="0"/>
              <a:t>Czwarty poziom</a:t>
            </a:r>
          </a:p>
          <a:p>
            <a:pPr lvl="4"/>
            <a:r>
              <a:rPr lang="pl-PL" noProof="0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633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dirty="0" smtClean="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50444" y="9428585"/>
            <a:ext cx="2945659" cy="49633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C4442183-B1B4-4663-A019-7344ABD87896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48275405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dirty="0"/>
          </a:p>
        </p:txBody>
      </p:sp>
      <p:sp>
        <p:nvSpPr>
          <p:cNvPr id="2355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EE4020F9-2BB8-426C-9147-8A89D4182667}" type="slidenum">
              <a:rPr lang="pl-PL" altLang="pl-PL" smtClean="0">
                <a:latin typeface="Verdana" pitchFamily="34" charset="0"/>
              </a:rPr>
              <a:pPr eaLnBrk="1" hangingPunct="1">
                <a:spcBef>
                  <a:spcPct val="0"/>
                </a:spcBef>
              </a:pPr>
              <a:t>4</a:t>
            </a:fld>
            <a:endParaRPr lang="pl-PL" altLang="pl-PL"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46950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442183-B1B4-4663-A019-7344ABD87896}" type="slidenum">
              <a:rPr lang="pl-PL" smtClean="0"/>
              <a:pPr>
                <a:defRPr/>
              </a:pPr>
              <a:t>15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8846113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 useBgFill="1">
        <p:nvSpPr>
          <p:cNvPr id="5" name="Rounded Rectangle 7"/>
          <p:cNvSpPr/>
          <p:nvPr/>
        </p:nvSpPr>
        <p:spPr>
          <a:xfrm>
            <a:off x="92075" y="101600"/>
            <a:ext cx="8959850" cy="6664325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6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7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8" name="Rectangle 12"/>
          <p:cNvSpPr/>
          <p:nvPr/>
        </p:nvSpPr>
        <p:spPr>
          <a:xfrm>
            <a:off x="7712075" y="3136900"/>
            <a:ext cx="911225" cy="2074863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9" name="Rectangle 13"/>
          <p:cNvSpPr/>
          <p:nvPr/>
        </p:nvSpPr>
        <p:spPr>
          <a:xfrm>
            <a:off x="446088" y="3055938"/>
            <a:ext cx="6946900" cy="2244725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0" name="Rectangle 10"/>
          <p:cNvSpPr/>
          <p:nvPr/>
        </p:nvSpPr>
        <p:spPr>
          <a:xfrm>
            <a:off x="541338" y="4559300"/>
            <a:ext cx="6756400" cy="663575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1" name="Rectangle 9"/>
          <p:cNvSpPr/>
          <p:nvPr/>
        </p:nvSpPr>
        <p:spPr>
          <a:xfrm>
            <a:off x="539750" y="3140075"/>
            <a:ext cx="6759575" cy="207645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688" y="4625975"/>
            <a:ext cx="762000" cy="457200"/>
          </a:xfrm>
        </p:spPr>
        <p:txBody>
          <a:bodyPr/>
          <a:lstStyle>
            <a:lvl1pPr algn="ctr">
              <a:defRPr sz="2800" smtClean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fld id="{079553B3-70A8-4FAD-9943-297BCB41093F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8768095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D00466-4A9B-4688-B87A-55557588A297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942878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 useBgFill="1">
        <p:nvSpPr>
          <p:cNvPr id="5" name="Rounded Rectangle 7"/>
          <p:cNvSpPr/>
          <p:nvPr/>
        </p:nvSpPr>
        <p:spPr>
          <a:xfrm>
            <a:off x="92075" y="101600"/>
            <a:ext cx="8959850" cy="6664325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6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7" name="Rectangle 15"/>
          <p:cNvSpPr/>
          <p:nvPr/>
        </p:nvSpPr>
        <p:spPr>
          <a:xfrm>
            <a:off x="568325" y="3048000"/>
            <a:ext cx="8032750" cy="2244725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8" name="Rectangle 14"/>
          <p:cNvSpPr/>
          <p:nvPr/>
        </p:nvSpPr>
        <p:spPr>
          <a:xfrm>
            <a:off x="676275" y="4541838"/>
            <a:ext cx="7816850" cy="663575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9" name="Rectangle 13"/>
          <p:cNvSpPr/>
          <p:nvPr/>
        </p:nvSpPr>
        <p:spPr>
          <a:xfrm>
            <a:off x="676275" y="3124200"/>
            <a:ext cx="7816850" cy="2078038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04E857-A5CC-429A-80C8-D000CB7CE347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3557639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855A88-2BA9-4A3B-83B3-95E4D0635909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951122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F46D10-DB78-4093-BEC9-5CE100736DFA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0112170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30ED9E-D662-459D-9657-15C0E52A55B1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1218370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 useBgFill="1">
        <p:nvSpPr>
          <p:cNvPr id="3" name="Rounded Rectangle 10"/>
          <p:cNvSpPr/>
          <p:nvPr/>
        </p:nvSpPr>
        <p:spPr>
          <a:xfrm>
            <a:off x="92075" y="101600"/>
            <a:ext cx="8959850" cy="6664325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351747-88E2-404F-A991-3C2FC62E82B1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4643434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 useBgFill="1">
        <p:nvSpPr>
          <p:cNvPr id="6" name="Rounded Rectangle 11"/>
          <p:cNvSpPr/>
          <p:nvPr/>
        </p:nvSpPr>
        <p:spPr>
          <a:xfrm>
            <a:off x="92075" y="101600"/>
            <a:ext cx="8959850" cy="6664325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7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8" name="Rectangle 9"/>
          <p:cNvSpPr/>
          <p:nvPr/>
        </p:nvSpPr>
        <p:spPr>
          <a:xfrm>
            <a:off x="676275" y="1643063"/>
            <a:ext cx="2484438" cy="3233737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/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BF2CA3-21A2-45FF-BA77-BBCF41BA6547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8466832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 useBgFill="1">
        <p:nvSpPr>
          <p:cNvPr id="6" name="Rounded Rectangle 8"/>
          <p:cNvSpPr/>
          <p:nvPr/>
        </p:nvSpPr>
        <p:spPr>
          <a:xfrm>
            <a:off x="92075" y="101600"/>
            <a:ext cx="8959850" cy="6664325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7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8" name="Rectangle 11"/>
          <p:cNvSpPr/>
          <p:nvPr/>
        </p:nvSpPr>
        <p:spPr>
          <a:xfrm>
            <a:off x="762000" y="5029200"/>
            <a:ext cx="7600950" cy="1203325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9" name="Rectangle 12"/>
          <p:cNvSpPr/>
          <p:nvPr/>
        </p:nvSpPr>
        <p:spPr>
          <a:xfrm>
            <a:off x="914400" y="5638800"/>
            <a:ext cx="7327900" cy="452438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0" name="Rectangle 10"/>
          <p:cNvSpPr/>
          <p:nvPr/>
        </p:nvSpPr>
        <p:spPr>
          <a:xfrm>
            <a:off x="604838" y="5075238"/>
            <a:ext cx="7947025" cy="1096962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l-PL" noProof="0" dirty="0"/>
              <a:t>Kliknij ikonę, aby dodać obraz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11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2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AF59F4-8393-4095-BBE9-AF0CE3D02C3F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879032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4CFB0D-1B9E-4B88-A1F4-9DF26A439221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5661911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6861175" y="228600"/>
            <a:ext cx="1860550" cy="6122988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 dirty="0"/>
          </a:p>
        </p:txBody>
      </p:sp>
      <p:sp>
        <p:nvSpPr>
          <p:cNvPr id="5" name="Rectangle 7"/>
          <p:cNvSpPr/>
          <p:nvPr/>
        </p:nvSpPr>
        <p:spPr>
          <a:xfrm>
            <a:off x="6954838" y="350838"/>
            <a:ext cx="1673225" cy="5876925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610A8B-7736-432C-B434-1F77A8F08777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4691575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 useBgFill="1">
        <p:nvSpPr>
          <p:cNvPr id="7" name="Rounded Rectangle 6"/>
          <p:cNvSpPr/>
          <p:nvPr/>
        </p:nvSpPr>
        <p:spPr>
          <a:xfrm>
            <a:off x="92075" y="101600"/>
            <a:ext cx="8959850" cy="6664325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752600"/>
            <a:ext cx="8229600" cy="437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/>
              <a:t>Kliknij, aby edytować style wzorca tekstu</a:t>
            </a:r>
          </a:p>
          <a:p>
            <a:pPr lvl="1"/>
            <a:r>
              <a:rPr lang="pl-PL" altLang="pl-PL"/>
              <a:t>Drugi poziom</a:t>
            </a:r>
          </a:p>
          <a:p>
            <a:pPr lvl="2"/>
            <a:r>
              <a:rPr lang="pl-PL" altLang="pl-PL"/>
              <a:t>Trzeci poziom</a:t>
            </a:r>
          </a:p>
          <a:p>
            <a:pPr lvl="3"/>
            <a:r>
              <a:rPr lang="pl-PL" altLang="pl-PL"/>
              <a:t>Czwarty poziom</a:t>
            </a:r>
          </a:p>
          <a:p>
            <a:pPr lvl="4"/>
            <a:r>
              <a:rPr lang="pl-PL" altLang="pl-PL"/>
              <a:t>Piąty poziom</a:t>
            </a:r>
            <a:endParaRPr lang="en-US" altLang="pl-P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dirty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dirty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26C9002E-69F2-45A1-B9EF-71D3002DAFA2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 dirty="0"/>
          </a:p>
        </p:txBody>
      </p:sp>
      <p:sp>
        <p:nvSpPr>
          <p:cNvPr id="10" name="Rectangle 9"/>
          <p:cNvSpPr/>
          <p:nvPr/>
        </p:nvSpPr>
        <p:spPr>
          <a:xfrm>
            <a:off x="373063" y="373063"/>
            <a:ext cx="8380412" cy="1117600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5450" y="407988"/>
            <a:ext cx="8261350" cy="10398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4" r:id="rId1"/>
    <p:sldLayoutId id="2147483789" r:id="rId2"/>
    <p:sldLayoutId id="2147483795" r:id="rId3"/>
    <p:sldLayoutId id="2147483790" r:id="rId4"/>
    <p:sldLayoutId id="2147483791" r:id="rId5"/>
    <p:sldLayoutId id="2147483792" r:id="rId6"/>
    <p:sldLayoutId id="2147483796" r:id="rId7"/>
    <p:sldLayoutId id="2147483797" r:id="rId8"/>
    <p:sldLayoutId id="2147483798" r:id="rId9"/>
    <p:sldLayoutId id="2147483793" r:id="rId10"/>
    <p:sldLayoutId id="214748379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3500" kern="1200" cap="all">
          <a:solidFill>
            <a:srgbClr val="6B7D7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500">
          <a:solidFill>
            <a:srgbClr val="6B7D72"/>
          </a:solidFill>
          <a:latin typeface="Book Antiqua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3500">
          <a:solidFill>
            <a:srgbClr val="6B7D72"/>
          </a:solidFill>
          <a:latin typeface="Book Antiqua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3500">
          <a:solidFill>
            <a:srgbClr val="6B7D72"/>
          </a:solidFill>
          <a:latin typeface="Book Antiqua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3500">
          <a:solidFill>
            <a:srgbClr val="6B7D72"/>
          </a:solidFill>
          <a:latin typeface="Book Antiqua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500">
          <a:solidFill>
            <a:srgbClr val="6B7D72"/>
          </a:solidFill>
          <a:latin typeface="Book Antiqua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500">
          <a:solidFill>
            <a:srgbClr val="6B7D72"/>
          </a:solidFill>
          <a:latin typeface="Book Antiqua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500">
          <a:solidFill>
            <a:srgbClr val="6B7D72"/>
          </a:solidFill>
          <a:latin typeface="Book Antiqua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500">
          <a:solidFill>
            <a:srgbClr val="6B7D72"/>
          </a:solidFill>
          <a:latin typeface="Book Antiqua" pitchFamily="18" charset="0"/>
        </a:defRPr>
      </a:lvl9pPr>
    </p:titleStyle>
    <p:bodyStyle>
      <a:lvl1pPr marL="3429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Arial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39763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Arial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rtl="0" fontAlgn="base">
        <a:spcBef>
          <a:spcPct val="20000"/>
        </a:spcBef>
        <a:spcAft>
          <a:spcPct val="0"/>
        </a:spcAft>
        <a:buClr>
          <a:srgbClr val="B5AE53"/>
        </a:buClr>
        <a:buFont typeface="Arial" charset="0"/>
        <a:buChar char="•"/>
        <a:defRPr kern="1200">
          <a:solidFill>
            <a:schemeClr val="tx2"/>
          </a:solidFill>
          <a:latin typeface="+mn-lt"/>
          <a:ea typeface="+mn-ea"/>
          <a:cs typeface="+mn-cs"/>
        </a:defRPr>
      </a:lvl3pPr>
      <a:lvl4pPr marL="1279525" indent="-228600" algn="l" rtl="0" fontAlgn="base">
        <a:spcBef>
          <a:spcPct val="20000"/>
        </a:spcBef>
        <a:spcAft>
          <a:spcPct val="0"/>
        </a:spcAft>
        <a:buClr>
          <a:srgbClr val="848058"/>
        </a:buClr>
        <a:buFont typeface="Arial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163" indent="-228600" algn="l" rtl="0" fontAlgn="base">
        <a:spcBef>
          <a:spcPct val="20000"/>
        </a:spcBef>
        <a:spcAft>
          <a:spcPct val="0"/>
        </a:spcAft>
        <a:buClr>
          <a:srgbClr val="E8B54D"/>
        </a:buClr>
        <a:buFont typeface="Arial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chart" Target="../charts/char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pl-PL" altLang="pl-PL" sz="1600" dirty="0">
                <a:solidFill>
                  <a:schemeClr val="accent1">
                    <a:lumMod val="75000"/>
                  </a:schemeClr>
                </a:solidFill>
              </a:rPr>
              <a:t>Sąd Apelacyjny w Białymstoku</a:t>
            </a: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685800" y="3124200"/>
            <a:ext cx="81534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4000" dirty="0">
                <a:solidFill>
                  <a:schemeClr val="hlink"/>
                </a:solidFill>
                <a:latin typeface="Verdana" pitchFamily="34" charset="0"/>
              </a:rPr>
              <a:t>BUDŻET 2023</a:t>
            </a:r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609600" y="6172200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200">
                <a:latin typeface="Verdana" pitchFamily="34" charset="0"/>
              </a:rPr>
              <a:t>Oddział Finansowy</a:t>
            </a:r>
          </a:p>
        </p:txBody>
      </p:sp>
    </p:spTree>
    <p:extLst>
      <p:ext uri="{BB962C8B-B14F-4D97-AF65-F5344CB8AC3E}">
        <p14:creationId xmlns:p14="http://schemas.microsoft.com/office/powerpoint/2010/main" val="10438400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hangingPunct="1">
              <a:defRPr/>
            </a:pPr>
            <a:r>
              <a:rPr lang="pl-PL" altLang="pl-PL" sz="1600" dirty="0"/>
              <a:t>Sąd Apelacyjny w Białymstoku</a:t>
            </a: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2133600" y="2286000"/>
            <a:ext cx="5029200" cy="2678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>
                <a:solidFill>
                  <a:schemeClr val="tx1"/>
                </a:solidFill>
                <a:latin typeface="Verdana" pitchFamily="34" charset="0"/>
              </a:rPr>
              <a:t>Spis treści</a:t>
            </a:r>
          </a:p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endParaRPr lang="pl-PL" altLang="pl-PL" sz="1600">
              <a:solidFill>
                <a:schemeClr val="tx1"/>
              </a:solidFill>
              <a:latin typeface="Verdana" pitchFamily="34" charset="0"/>
            </a:endParaRPr>
          </a:p>
          <a:p>
            <a:pPr eaLnBrk="1" hangingPunct="1">
              <a:spcBef>
                <a:spcPct val="50000"/>
              </a:spcBef>
              <a:buClrTx/>
              <a:buFontTx/>
              <a:buAutoNum type="arabicPeriod"/>
            </a:pPr>
            <a:r>
              <a:rPr lang="pl-PL" altLang="pl-PL" sz="2000">
                <a:solidFill>
                  <a:schemeClr val="tx1"/>
                </a:solidFill>
                <a:latin typeface="Verdana" pitchFamily="34" charset="0"/>
              </a:rPr>
              <a:t>Jednostki organizacyjne</a:t>
            </a:r>
          </a:p>
          <a:p>
            <a:pPr eaLnBrk="1" hangingPunct="1">
              <a:spcBef>
                <a:spcPct val="50000"/>
              </a:spcBef>
              <a:buClrTx/>
              <a:buFontTx/>
              <a:buAutoNum type="arabicPeriod"/>
            </a:pPr>
            <a:r>
              <a:rPr lang="pl-PL" altLang="pl-PL" sz="2000">
                <a:solidFill>
                  <a:schemeClr val="tx1"/>
                </a:solidFill>
                <a:latin typeface="Verdana" pitchFamily="34" charset="0"/>
              </a:rPr>
              <a:t>Dochody</a:t>
            </a:r>
          </a:p>
          <a:p>
            <a:pPr eaLnBrk="1" hangingPunct="1">
              <a:spcBef>
                <a:spcPct val="50000"/>
              </a:spcBef>
              <a:buClrTx/>
              <a:buFontTx/>
              <a:buAutoNum type="arabicPeriod"/>
            </a:pPr>
            <a:r>
              <a:rPr lang="pl-PL" altLang="pl-PL" sz="2000">
                <a:solidFill>
                  <a:schemeClr val="tx1"/>
                </a:solidFill>
                <a:latin typeface="Verdana" pitchFamily="34" charset="0"/>
              </a:rPr>
              <a:t>Wydatki</a:t>
            </a:r>
          </a:p>
          <a:p>
            <a:pPr eaLnBrk="1" hangingPunct="1">
              <a:spcBef>
                <a:spcPct val="50000"/>
              </a:spcBef>
              <a:buClrTx/>
              <a:buFontTx/>
              <a:buAutoNum type="arabicPeriod"/>
            </a:pPr>
            <a:r>
              <a:rPr lang="pl-PL" altLang="pl-PL" sz="2000">
                <a:solidFill>
                  <a:schemeClr val="tx1"/>
                </a:solidFill>
                <a:latin typeface="Verdana" pitchFamily="34" charset="0"/>
              </a:rPr>
              <a:t>Zatrudnienie i wynagrodzenia</a:t>
            </a: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609600" y="6172200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200">
                <a:latin typeface="Verdana" pitchFamily="34" charset="0"/>
              </a:rPr>
              <a:t>Oddział Finansowy</a:t>
            </a:r>
          </a:p>
        </p:txBody>
      </p:sp>
    </p:spTree>
    <p:extLst>
      <p:ext uri="{BB962C8B-B14F-4D97-AF65-F5344CB8AC3E}">
        <p14:creationId xmlns:p14="http://schemas.microsoft.com/office/powerpoint/2010/main" val="2523959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hangingPunct="1">
              <a:defRPr/>
            </a:pPr>
            <a:r>
              <a:rPr lang="pl-PL" altLang="pl-PL" sz="1600" dirty="0"/>
              <a:t>Sąd Apelacyjny w Białymstoku</a:t>
            </a: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533400" y="2286000"/>
            <a:ext cx="8382000" cy="25391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800" dirty="0">
                <a:solidFill>
                  <a:schemeClr val="tx1"/>
                </a:solidFill>
                <a:latin typeface="Verdana" pitchFamily="34" charset="0"/>
              </a:rPr>
              <a:t>Budżet na rok 2023 określa wysokość środków budżetowych niezbędnych do funkcjonowania:</a:t>
            </a:r>
          </a:p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endParaRPr lang="pl-PL" altLang="pl-PL" sz="1800" dirty="0">
              <a:solidFill>
                <a:schemeClr val="tx1"/>
              </a:solidFill>
              <a:latin typeface="Verdana" pitchFamily="34" charset="0"/>
            </a:endParaRPr>
          </a:p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600" dirty="0">
                <a:solidFill>
                  <a:schemeClr val="tx1"/>
                </a:solidFill>
                <a:latin typeface="Verdana" pitchFamily="34" charset="0"/>
              </a:rPr>
              <a:t>w części 15/10 – </a:t>
            </a:r>
            <a:r>
              <a:rPr lang="pl-PL" altLang="pl-PL" sz="1600" i="1" dirty="0">
                <a:solidFill>
                  <a:schemeClr val="tx1"/>
                </a:solidFill>
                <a:latin typeface="Verdana" pitchFamily="34" charset="0"/>
              </a:rPr>
              <a:t>apelacja białostocka</a:t>
            </a:r>
            <a:r>
              <a:rPr lang="pl-PL" altLang="pl-PL" sz="1600" dirty="0">
                <a:solidFill>
                  <a:schemeClr val="tx1"/>
                </a:solidFill>
                <a:latin typeface="Verdana" pitchFamily="34" charset="0"/>
              </a:rPr>
              <a:t> sądów powszechnych w tym:</a:t>
            </a:r>
          </a:p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endParaRPr lang="pl-PL" altLang="pl-PL" sz="1600" dirty="0">
              <a:solidFill>
                <a:schemeClr val="tx1"/>
              </a:solidFill>
              <a:latin typeface="Verdana" pitchFamily="34" charset="0"/>
            </a:endParaRPr>
          </a:p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600" dirty="0">
                <a:solidFill>
                  <a:schemeClr val="tx1"/>
                </a:solidFill>
                <a:latin typeface="Verdana" pitchFamily="34" charset="0"/>
              </a:rPr>
              <a:t>1 Sąd Apelacyjny		5 Sądów Okręgowych	26 Sądów Rejonowych</a:t>
            </a:r>
          </a:p>
          <a:p>
            <a:pPr algn="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600" dirty="0">
                <a:solidFill>
                  <a:schemeClr val="tx1"/>
                </a:solidFill>
                <a:latin typeface="Verdana" pitchFamily="34" charset="0"/>
              </a:rPr>
              <a:t>				</a:t>
            </a:r>
            <a:r>
              <a:rPr lang="pl-PL" altLang="pl-PL" sz="1200" dirty="0">
                <a:solidFill>
                  <a:schemeClr val="tx1"/>
                </a:solidFill>
                <a:latin typeface="Verdana" pitchFamily="34" charset="0"/>
              </a:rPr>
              <a:t>(w tym 10 sądów funkcjonalnych)</a:t>
            </a: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609600" y="6172200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200">
                <a:latin typeface="Verdana" pitchFamily="34" charset="0"/>
              </a:rPr>
              <a:t>Oddział Finansowy</a:t>
            </a:r>
          </a:p>
        </p:txBody>
      </p:sp>
    </p:spTree>
    <p:extLst>
      <p:ext uri="{BB962C8B-B14F-4D97-AF65-F5344CB8AC3E}">
        <p14:creationId xmlns:p14="http://schemas.microsoft.com/office/powerpoint/2010/main" val="27944636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pl-PL" altLang="pl-PL" sz="1600" dirty="0">
                <a:solidFill>
                  <a:schemeClr val="accent1">
                    <a:lumMod val="75000"/>
                  </a:schemeClr>
                </a:solidFill>
              </a:rPr>
              <a:t>Sąd Apelacyjny w Białymstoku</a:t>
            </a:r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533400" y="1828800"/>
            <a:ext cx="83820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400" dirty="0">
                <a:solidFill>
                  <a:schemeClr val="tx1"/>
                </a:solidFill>
                <a:latin typeface="Verdana" pitchFamily="34" charset="0"/>
              </a:rPr>
              <a:t>Budżet na rok 2023</a:t>
            </a:r>
            <a:endParaRPr lang="pl-PL" altLang="pl-PL" sz="1600" dirty="0">
              <a:solidFill>
                <a:schemeClr val="tx1"/>
              </a:solidFill>
              <a:latin typeface="Verdana" pitchFamily="34" charset="0"/>
            </a:endParaRPr>
          </a:p>
        </p:txBody>
      </p:sp>
      <p:graphicFrame>
        <p:nvGraphicFramePr>
          <p:cNvPr id="89199" name="Group 1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9417763"/>
              </p:ext>
            </p:extLst>
          </p:nvPr>
        </p:nvGraphicFramePr>
        <p:xfrm>
          <a:off x="762000" y="2209800"/>
          <a:ext cx="7696200" cy="1041400"/>
        </p:xfrm>
        <a:graphic>
          <a:graphicData uri="http://schemas.openxmlformats.org/drawingml/2006/table">
            <a:tbl>
              <a:tblPr/>
              <a:tblGrid>
                <a:gridCol w="990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10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95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Część 15/10 – </a:t>
                      </a:r>
                      <a:r>
                        <a:rPr kumimoji="0" lang="pl-PL" sz="12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apelacja białostocka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Sąd Apelacyjny w Białymstoku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Dochody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160.555.000 zł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5.371.000 zł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Wydatki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690.064.000 zł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66.928.000 zł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1286" name="Text Box 83"/>
          <p:cNvSpPr txBox="1">
            <a:spLocks noChangeArrowheads="1"/>
          </p:cNvSpPr>
          <p:nvPr/>
        </p:nvSpPr>
        <p:spPr bwMode="auto">
          <a:xfrm>
            <a:off x="609600" y="6262688"/>
            <a:ext cx="80772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200">
                <a:latin typeface="Verdana" pitchFamily="34" charset="0"/>
              </a:rPr>
              <a:t>Oddział Finansowy</a:t>
            </a:r>
          </a:p>
        </p:txBody>
      </p:sp>
      <p:graphicFrame>
        <p:nvGraphicFramePr>
          <p:cNvPr id="2" name="Wykres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81131591"/>
              </p:ext>
            </p:extLst>
          </p:nvPr>
        </p:nvGraphicFramePr>
        <p:xfrm>
          <a:off x="230188" y="3357563"/>
          <a:ext cx="4418012" cy="31813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3" name="Wykres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06146797"/>
              </p:ext>
            </p:extLst>
          </p:nvPr>
        </p:nvGraphicFramePr>
        <p:xfrm>
          <a:off x="4724400" y="3284538"/>
          <a:ext cx="4240213" cy="26082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0762291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hangingPunct="1"/>
            <a:r>
              <a:rPr lang="pl-PL" altLang="pl-PL" sz="1600" dirty="0"/>
              <a:t>Sąd Apelacyjny w Białymstoku</a:t>
            </a: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533400" y="1628800"/>
            <a:ext cx="8382000" cy="630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Plan dochodów w części 15/10 – </a:t>
            </a:r>
            <a:r>
              <a:rPr lang="pl-PL" altLang="pl-PL" sz="1400" i="1" dirty="0"/>
              <a:t>apelacja białostocka</a:t>
            </a:r>
            <a:endParaRPr lang="pl-PL" altLang="pl-PL" sz="1400" dirty="0"/>
          </a:p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w podziale na poszczególne sądy w roku 2023</a:t>
            </a:r>
          </a:p>
        </p:txBody>
      </p:sp>
      <p:sp>
        <p:nvSpPr>
          <p:cNvPr id="7228" name="Text Box 194"/>
          <p:cNvSpPr txBox="1">
            <a:spLocks noChangeArrowheads="1"/>
          </p:cNvSpPr>
          <p:nvPr/>
        </p:nvSpPr>
        <p:spPr bwMode="auto">
          <a:xfrm>
            <a:off x="609600" y="6248400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200" dirty="0">
                <a:solidFill>
                  <a:schemeClr val="tx2"/>
                </a:solidFill>
              </a:rPr>
              <a:t>Oddział Finansowy</a:t>
            </a: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988722"/>
              </p:ext>
            </p:extLst>
          </p:nvPr>
        </p:nvGraphicFramePr>
        <p:xfrm>
          <a:off x="827584" y="2272326"/>
          <a:ext cx="7704855" cy="3934111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9059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515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473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92578"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LP.</a:t>
                      </a: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Plan dochodów w 2023 roku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4239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pl-PL" sz="1100" b="1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15/10 – apelacja </a:t>
                      </a:r>
                      <a:r>
                        <a:rPr kumimoji="0" lang="pl-PL" sz="12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białostocka</a:t>
                      </a:r>
                    </a:p>
                  </a:txBody>
                  <a:tcPr marL="9525" marR="9525" marT="9525" marB="0" anchor="ctr"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160.555.000</a:t>
                      </a:r>
                    </a:p>
                  </a:txBody>
                  <a:tcPr marL="9525" marR="85725" marT="9525" marB="0" anchor="ctr"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6702"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Apelacyjny w Białymstoku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5.371.000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6703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Okręgowy w Białymstoku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15.821.000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61737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</a:t>
                      </a:r>
                    </a:p>
                    <a:p>
                      <a:pPr marL="0" algn="ctr" defTabSz="914400" rtl="0" eaLnBrk="1" fontAlgn="ctr" latinLnBrk="0" hangingPunct="1"/>
                      <a:endParaRPr lang="pl-PL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3a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3b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3c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Okręgowy w Łomży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W tym sądy funkcjonalne: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Grajewie)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Wysokiem Mazowieckiem)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Zambrowie)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8.761.000 zł</a:t>
                      </a:r>
                    </a:p>
                    <a:p>
                      <a:pPr algn="r" rtl="0" fontAlgn="ctr"/>
                      <a:endParaRPr lang="pl-PL" sz="1100" u="none" strike="noStrike" dirty="0"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(1.907.000 zł)</a:t>
                      </a:r>
                    </a:p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(2.295.000 zł)</a:t>
                      </a:r>
                    </a:p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(2.131.000 zł)</a:t>
                      </a:r>
                    </a:p>
                  </a:txBody>
                  <a:tcPr marL="9525" marR="85725" marT="9525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02558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</a:t>
                      </a:r>
                    </a:p>
                    <a:p>
                      <a:pPr marL="0" algn="ctr" defTabSz="914400" rtl="0" eaLnBrk="1" fontAlgn="ctr" latinLnBrk="0" hangingPunct="1"/>
                      <a:endParaRPr lang="pl-PL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4a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4b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4c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4d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4e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4f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Okręgowy w Olsztynie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W tym sądy funkcjonalne: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Biskupcu)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Lidzbarku Warmińskim)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Mrągowie)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Nidzicy)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Piszu)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Kętrzynie)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26.730.000 zł</a:t>
                      </a:r>
                    </a:p>
                    <a:p>
                      <a:pPr algn="r" rtl="0" fontAlgn="ctr"/>
                      <a:endParaRPr lang="pl-PL" sz="1100" u="none" strike="noStrike" dirty="0"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(1.103.000 zł)</a:t>
                      </a:r>
                    </a:p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(1.407.000 zł)</a:t>
                      </a:r>
                    </a:p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(2.277.000 zł)</a:t>
                      </a:r>
                    </a:p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(1.453.000</a:t>
                      </a:r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zł)</a:t>
                      </a:r>
                    </a:p>
                    <a:p>
                      <a:pPr algn="r" rtl="0" fontAlgn="ctr"/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(2.636.000 zł)</a:t>
                      </a:r>
                    </a:p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(2.121.000 zł)</a:t>
                      </a: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917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5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5a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Okręgowy w Ostrołęce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(Sad Rejonowy w Przasnyszu)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6.000.000 zł</a:t>
                      </a:r>
                    </a:p>
                    <a:p>
                      <a:pPr algn="r" rtl="0" fontAlgn="ctr"/>
                      <a:r>
                        <a:rPr lang="pl-PL" sz="110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(3.150.000 zł)</a:t>
                      </a: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6702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Okręgowy w Suwałkach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2.592.000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414915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hangingPunct="1"/>
            <a:r>
              <a:rPr lang="pl-PL" altLang="pl-PL" sz="1600" dirty="0"/>
              <a:t>Sąd Apelacyjny w Białymstoku</a:t>
            </a: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533400" y="1905000"/>
            <a:ext cx="8382000" cy="630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Plan dochodów w części 15/10 – </a:t>
            </a:r>
            <a:r>
              <a:rPr lang="pl-PL" altLang="pl-PL" sz="1400" i="1" dirty="0"/>
              <a:t>apelacja białostocka</a:t>
            </a:r>
            <a:endParaRPr lang="pl-PL" altLang="pl-PL" sz="1400" dirty="0"/>
          </a:p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w podziale na poszczególne sądy w roku 2023</a:t>
            </a:r>
          </a:p>
        </p:txBody>
      </p:sp>
      <p:sp>
        <p:nvSpPr>
          <p:cNvPr id="7228" name="Text Box 194"/>
          <p:cNvSpPr txBox="1">
            <a:spLocks noChangeArrowheads="1"/>
          </p:cNvSpPr>
          <p:nvPr/>
        </p:nvSpPr>
        <p:spPr bwMode="auto">
          <a:xfrm>
            <a:off x="609600" y="6248400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200">
                <a:solidFill>
                  <a:schemeClr val="tx2"/>
                </a:solidFill>
              </a:rPr>
              <a:t>Oddział Finansowy</a:t>
            </a: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0661795"/>
              </p:ext>
            </p:extLst>
          </p:nvPr>
        </p:nvGraphicFramePr>
        <p:xfrm>
          <a:off x="827583" y="2636913"/>
          <a:ext cx="7868741" cy="3110664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9289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4792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918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80925"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LP.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Plan dochodów w 2023 roku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9739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pl-PL" sz="1100" b="1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15/10 – apelacja </a:t>
                      </a:r>
                      <a:r>
                        <a:rPr kumimoji="0" lang="pl-PL" sz="12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białostocka</a:t>
                      </a:r>
                    </a:p>
                  </a:txBody>
                  <a:tcPr marL="9525" marR="9525" marT="9525" marB="0" anchor="ctr"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160.555.000</a:t>
                      </a:r>
                    </a:p>
                  </a:txBody>
                  <a:tcPr marL="9525" marR="85725" marT="9525" marB="0" anchor="ctr"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</a:t>
                      </a:r>
                      <a:r>
                        <a:rPr lang="pl-PL" sz="1100" u="none" strike="noStrike" baseline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w Augustowie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4.150.000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Rejonowy w Bartoszycach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2.411.000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Rejonowy w Białymstoku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26.312.000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 w Bielsku Podlaskim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5.351.000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</a:t>
                      </a:r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w Ełku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4.235.000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Rejonowy w Giżycku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3.632.000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</a:t>
                      </a:r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w Łomży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6.118.000 zł</a:t>
                      </a: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754024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hangingPunct="1"/>
            <a:r>
              <a:rPr lang="pl-PL" altLang="pl-PL" sz="1600" dirty="0"/>
              <a:t>Sąd Apelacyjny w Białymstoku</a:t>
            </a: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533400" y="1905000"/>
            <a:ext cx="8382000" cy="630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Plan dochodów w części 15/10 – </a:t>
            </a:r>
            <a:r>
              <a:rPr lang="pl-PL" altLang="pl-PL" sz="1400" i="1" dirty="0"/>
              <a:t>apelacja białostocka</a:t>
            </a:r>
            <a:endParaRPr lang="pl-PL" altLang="pl-PL" sz="1400" dirty="0"/>
          </a:p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w podziale na poszczególne sądy w roku 2023</a:t>
            </a:r>
          </a:p>
        </p:txBody>
      </p:sp>
      <p:sp>
        <p:nvSpPr>
          <p:cNvPr id="7228" name="Text Box 194"/>
          <p:cNvSpPr txBox="1">
            <a:spLocks noChangeArrowheads="1"/>
          </p:cNvSpPr>
          <p:nvPr/>
        </p:nvSpPr>
        <p:spPr bwMode="auto">
          <a:xfrm>
            <a:off x="609600" y="6412992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200" dirty="0">
                <a:solidFill>
                  <a:schemeClr val="tx2"/>
                </a:solidFill>
              </a:rPr>
              <a:t>Oddział Finansowy</a:t>
            </a: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4936130"/>
              </p:ext>
            </p:extLst>
          </p:nvPr>
        </p:nvGraphicFramePr>
        <p:xfrm>
          <a:off x="827584" y="2553054"/>
          <a:ext cx="7704855" cy="3545924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9096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490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4619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01978"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LP.</a:t>
                      </a: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Plan dochodów w 2023 roku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7946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pl-PL" sz="1100" b="1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15/10 – apelacja </a:t>
                      </a:r>
                      <a:r>
                        <a:rPr kumimoji="0" lang="pl-PL" sz="12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białostocka</a:t>
                      </a:r>
                    </a:p>
                  </a:txBody>
                  <a:tcPr marL="9525" marR="9525" marT="9525" marB="0" anchor="ctr"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160.555.000</a:t>
                      </a:r>
                    </a:p>
                  </a:txBody>
                  <a:tcPr marL="9525" marR="85725" marT="9525" marB="0" anchor="ctr"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</a:t>
                      </a:r>
                      <a:r>
                        <a:rPr lang="pl-PL" sz="1100" u="none" strike="noStrike" baseline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w Olecku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2.505.000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Rejonowy w Olsztynie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14.170.000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Rejonowy w Ostrołęce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5.230.000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 w Ostrowi</a:t>
                      </a:r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Mazowieckiej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3.200.000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 w Pułtusku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2.427.000 zł</a:t>
                      </a: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Rejonowy w Sokółce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3.300.000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 w Suwałkach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6.230.000 zł</a:t>
                      </a: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</a:t>
                      </a:r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w Szczytnie 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2.759.000 zł</a:t>
                      </a: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 w Wyszkowie</a:t>
                      </a:r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3.250.000 zł</a:t>
                      </a: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089868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hangingPunct="1"/>
            <a:r>
              <a:rPr lang="pl-PL" altLang="pl-PL" sz="1600" dirty="0"/>
              <a:t>Sąd Apelacyjny w Białymstoku</a:t>
            </a: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500063" y="1785937"/>
            <a:ext cx="8382000" cy="630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Udział poszczególnych sądów w obszarze apelacji białostockiej</a:t>
            </a:r>
          </a:p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w dochodach 2023 roku części 15/10</a:t>
            </a:r>
          </a:p>
        </p:txBody>
      </p:sp>
      <p:sp>
        <p:nvSpPr>
          <p:cNvPr id="10244" name="Text Box 40"/>
          <p:cNvSpPr txBox="1">
            <a:spLocks noChangeArrowheads="1"/>
          </p:cNvSpPr>
          <p:nvPr/>
        </p:nvSpPr>
        <p:spPr bwMode="auto">
          <a:xfrm>
            <a:off x="609600" y="6400800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200">
                <a:solidFill>
                  <a:schemeClr val="tx2"/>
                </a:solidFill>
              </a:rPr>
              <a:t>Oddział Finansowy</a:t>
            </a:r>
          </a:p>
        </p:txBody>
      </p:sp>
      <p:graphicFrame>
        <p:nvGraphicFramePr>
          <p:cNvPr id="2" name="Wykres 1"/>
          <p:cNvGraphicFramePr/>
          <p:nvPr>
            <p:extLst>
              <p:ext uri="{D42A27DB-BD31-4B8C-83A1-F6EECF244321}">
                <p14:modId xmlns:p14="http://schemas.microsoft.com/office/powerpoint/2010/main" val="546563202"/>
              </p:ext>
            </p:extLst>
          </p:nvPr>
        </p:nvGraphicFramePr>
        <p:xfrm>
          <a:off x="107504" y="2416174"/>
          <a:ext cx="8424936" cy="39846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pole tekstowe 2"/>
          <p:cNvSpPr txBox="1"/>
          <p:nvPr/>
        </p:nvSpPr>
        <p:spPr>
          <a:xfrm>
            <a:off x="899592" y="2308452"/>
            <a:ext cx="72008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00" dirty="0"/>
              <a:t>w tys. zł</a:t>
            </a:r>
          </a:p>
        </p:txBody>
      </p:sp>
    </p:spTree>
    <p:extLst>
      <p:ext uri="{BB962C8B-B14F-4D97-AF65-F5344CB8AC3E}">
        <p14:creationId xmlns:p14="http://schemas.microsoft.com/office/powerpoint/2010/main" val="25255262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pl-PL" altLang="pl-PL" sz="1600" dirty="0">
                <a:solidFill>
                  <a:schemeClr val="accent1">
                    <a:lumMod val="75000"/>
                  </a:schemeClr>
                </a:solidFill>
              </a:rPr>
              <a:t>Sąd Apelacyjny w Białymstoku</a:t>
            </a:r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533400" y="1711763"/>
            <a:ext cx="8382000" cy="538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400" dirty="0">
                <a:solidFill>
                  <a:schemeClr val="tx1"/>
                </a:solidFill>
                <a:latin typeface="Verdana" pitchFamily="34" charset="0"/>
              </a:rPr>
              <a:t>Plan dochodów budżetowych na rok 2023 dla części 15/10– </a:t>
            </a:r>
            <a:r>
              <a:rPr lang="pl-PL" altLang="pl-PL" sz="1400" i="1" dirty="0">
                <a:solidFill>
                  <a:schemeClr val="tx1"/>
                </a:solidFill>
                <a:latin typeface="Verdana" pitchFamily="34" charset="0"/>
              </a:rPr>
              <a:t>apelacji białostockiej</a:t>
            </a:r>
            <a:endParaRPr lang="pl-PL" altLang="pl-PL" sz="1400" dirty="0">
              <a:solidFill>
                <a:schemeClr val="tx1"/>
              </a:solidFill>
              <a:latin typeface="Verdana" pitchFamily="34" charset="0"/>
            </a:endParaRPr>
          </a:p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000" dirty="0">
                <a:solidFill>
                  <a:schemeClr val="tx1"/>
                </a:solidFill>
                <a:latin typeface="Verdana" pitchFamily="34" charset="0"/>
              </a:rPr>
              <a:t>według paragrafów klasyfikacji budżetowej</a:t>
            </a:r>
          </a:p>
        </p:txBody>
      </p:sp>
      <p:graphicFrame>
        <p:nvGraphicFramePr>
          <p:cNvPr id="93608" name="Group 4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6667521"/>
              </p:ext>
            </p:extLst>
          </p:nvPr>
        </p:nvGraphicFramePr>
        <p:xfrm>
          <a:off x="385762" y="2203929"/>
          <a:ext cx="8434709" cy="4488530"/>
        </p:xfrm>
        <a:graphic>
          <a:graphicData uri="http://schemas.openxmlformats.org/drawingml/2006/table">
            <a:tbl>
              <a:tblPr/>
              <a:tblGrid>
                <a:gridCol w="4559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3225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640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247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Poz.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Wyszczególnienie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Paragraf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Plan 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Grzywny, mandaty i inne kary pieniężne od osób fizycznych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0570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31.268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29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Grzywny, mandaty i inne kary pieniężne od osób prawnych i innych jednostek organ.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0580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102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95848070"/>
                  </a:ext>
                </a:extLst>
              </a:tr>
              <a:tr h="3329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Wpływy z tytułu opłat i kosztów sądowych oraz innych opłat uiszczanych na rzecz Skarbu Państwa z tytułu postępowania sądowego i prokuratorskiego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0630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125.579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29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4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Wpływy z tytułu kosztów egzekucyjnych, opłaty komorniczej i kosztów upomnień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0640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25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29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Wpływy ze spłat oprocentowanych pożyczek udzielonych sędziom i prokuratorom na zaspokojenie ich potrzeb mieszkaniowych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0700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1.061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29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Dochody z najmu i dzierżawy składników majątkowych Skarbu Państwa oraz innych umów o podobnym charakterze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0750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124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423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Wpływy z usług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0830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378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0211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8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Pozostałe odsetki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0920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337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0211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9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Wpływy z rozliczeń/ zwrotów z lat ubiegłych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0940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791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1423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10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Wpływy z tytułu kar i odszkodowań wynikających z umów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0950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47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1423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11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Wpływy z różnych dochodów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0970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231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29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12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Wpływy z tytułu konfiskaty mienia i przepadku przedmiotów na rzecz Skarbu Państwa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0990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612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0211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OGÓŁEM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160.555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14402" name="Text Box 272"/>
          <p:cNvSpPr txBox="1">
            <a:spLocks noChangeArrowheads="1"/>
          </p:cNvSpPr>
          <p:nvPr/>
        </p:nvSpPr>
        <p:spPr bwMode="auto">
          <a:xfrm>
            <a:off x="8224838" y="1981067"/>
            <a:ext cx="8382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800" dirty="0">
                <a:solidFill>
                  <a:schemeClr val="tx1"/>
                </a:solidFill>
                <a:latin typeface="Verdana" pitchFamily="34" charset="0"/>
              </a:rPr>
              <a:t>w tys. zł</a:t>
            </a:r>
          </a:p>
        </p:txBody>
      </p:sp>
    </p:spTree>
    <p:extLst>
      <p:ext uri="{BB962C8B-B14F-4D97-AF65-F5344CB8AC3E}">
        <p14:creationId xmlns:p14="http://schemas.microsoft.com/office/powerpoint/2010/main" val="7295872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pl-PL" altLang="pl-PL" sz="1600" dirty="0">
                <a:solidFill>
                  <a:schemeClr val="accent1">
                    <a:lumMod val="75000"/>
                  </a:schemeClr>
                </a:solidFill>
              </a:rPr>
              <a:t>Sąd Apelacyjny w Białymstoku</a:t>
            </a:r>
          </a:p>
        </p:txBody>
      </p:sp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533400" y="1828800"/>
            <a:ext cx="8382000" cy="538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400" dirty="0">
                <a:solidFill>
                  <a:schemeClr val="tx1"/>
                </a:solidFill>
                <a:latin typeface="Verdana" pitchFamily="34" charset="0"/>
              </a:rPr>
              <a:t>Plan dochodów budżetowych na rok 2023 dla Sądu Apelacyjnego w Białymstoku</a:t>
            </a:r>
          </a:p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000" dirty="0">
                <a:solidFill>
                  <a:schemeClr val="tx1"/>
                </a:solidFill>
                <a:latin typeface="Verdana" pitchFamily="34" charset="0"/>
              </a:rPr>
              <a:t>według paragrafów klasyfikacji budżetowej</a:t>
            </a:r>
          </a:p>
        </p:txBody>
      </p:sp>
      <p:graphicFrame>
        <p:nvGraphicFramePr>
          <p:cNvPr id="104452" name="Group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3286503"/>
              </p:ext>
            </p:extLst>
          </p:nvPr>
        </p:nvGraphicFramePr>
        <p:xfrm>
          <a:off x="381000" y="2514600"/>
          <a:ext cx="8458200" cy="1819005"/>
        </p:xfrm>
        <a:graphic>
          <a:graphicData uri="http://schemas.openxmlformats.org/drawingml/2006/table">
            <a:tbl>
              <a:tblPr/>
              <a:tblGrid>
                <a:gridCol w="457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638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66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004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Poz.</a:t>
                      </a:r>
                    </a:p>
                  </a:txBody>
                  <a:tcPr marT="45704" marB="45704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Wyszczególnienie</a:t>
                      </a: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Paragraf</a:t>
                      </a: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Plan </a:t>
                      </a: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13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Wpływy z tytułu opłat i kosztów sądowych oraz innych opłat uiszczanych na rzecz Skarbu Państwa z tytułu postępowania sądowego i prokuratorskiego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0630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4.000</a:t>
                      </a: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13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Wpływy ze spłat oprocentowanych pożyczek udzielonych sędziom i prokuratorom na zaspokojenie ich potrzeb mieszkaniowych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0700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1.061</a:t>
                      </a: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793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Pozostałe odsetki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0920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310</a:t>
                      </a: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793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OGÓŁEM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5.371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5426" name="Text Box 66"/>
          <p:cNvSpPr txBox="1">
            <a:spLocks noChangeArrowheads="1"/>
          </p:cNvSpPr>
          <p:nvPr/>
        </p:nvSpPr>
        <p:spPr bwMode="auto">
          <a:xfrm>
            <a:off x="7924800" y="2239963"/>
            <a:ext cx="8382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800">
                <a:solidFill>
                  <a:schemeClr val="tx1"/>
                </a:solidFill>
                <a:latin typeface="Verdana" pitchFamily="34" charset="0"/>
              </a:rPr>
              <a:t>w tys. zł</a:t>
            </a:r>
          </a:p>
        </p:txBody>
      </p:sp>
      <p:sp>
        <p:nvSpPr>
          <p:cNvPr id="15427" name="Text Box 67"/>
          <p:cNvSpPr txBox="1">
            <a:spLocks noChangeArrowheads="1"/>
          </p:cNvSpPr>
          <p:nvPr/>
        </p:nvSpPr>
        <p:spPr bwMode="auto">
          <a:xfrm>
            <a:off x="609600" y="6400800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200">
                <a:latin typeface="Verdana" pitchFamily="34" charset="0"/>
              </a:rPr>
              <a:t>Oddział Finansowy</a:t>
            </a:r>
          </a:p>
        </p:txBody>
      </p:sp>
    </p:spTree>
    <p:extLst>
      <p:ext uri="{BB962C8B-B14F-4D97-AF65-F5344CB8AC3E}">
        <p14:creationId xmlns:p14="http://schemas.microsoft.com/office/powerpoint/2010/main" val="224019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pl-PL" altLang="pl-PL" sz="1600" dirty="0">
                <a:solidFill>
                  <a:schemeClr val="accent1">
                    <a:lumMod val="75000"/>
                  </a:schemeClr>
                </a:solidFill>
              </a:rPr>
              <a:t>Sąd Apelacyjny w Białymstoku</a:t>
            </a:r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533400" y="1905000"/>
            <a:ext cx="8382000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400" dirty="0">
                <a:solidFill>
                  <a:schemeClr val="tx1"/>
                </a:solidFill>
                <a:latin typeface="Verdana" pitchFamily="34" charset="0"/>
              </a:rPr>
              <a:t>Plan wydatków w części 15/10 – </a:t>
            </a:r>
            <a:r>
              <a:rPr lang="pl-PL" altLang="pl-PL" sz="1400" i="1" dirty="0">
                <a:solidFill>
                  <a:schemeClr val="tx1"/>
                </a:solidFill>
                <a:latin typeface="Verdana" pitchFamily="34" charset="0"/>
              </a:rPr>
              <a:t>apelacja białostocka</a:t>
            </a:r>
            <a:endParaRPr lang="pl-PL" altLang="pl-PL" sz="1400" dirty="0">
              <a:solidFill>
                <a:schemeClr val="tx1"/>
              </a:solidFill>
              <a:latin typeface="Verdana" pitchFamily="34" charset="0"/>
            </a:endParaRPr>
          </a:p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400" dirty="0">
                <a:solidFill>
                  <a:schemeClr val="tx1"/>
                </a:solidFill>
                <a:latin typeface="Verdana" pitchFamily="34" charset="0"/>
              </a:rPr>
              <a:t>w podziale na grupy ekonomiczne w roku 2023</a:t>
            </a:r>
          </a:p>
        </p:txBody>
      </p:sp>
      <p:graphicFrame>
        <p:nvGraphicFramePr>
          <p:cNvPr id="103428" name="Group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1133759"/>
              </p:ext>
            </p:extLst>
          </p:nvPr>
        </p:nvGraphicFramePr>
        <p:xfrm>
          <a:off x="685800" y="2819400"/>
          <a:ext cx="8153400" cy="3775219"/>
        </p:xfrm>
        <a:graphic>
          <a:graphicData uri="http://schemas.openxmlformats.org/drawingml/2006/table">
            <a:tbl>
              <a:tblPr/>
              <a:tblGrid>
                <a:gridCol w="685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731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986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67239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Część</a:t>
                      </a:r>
                    </a:p>
                  </a:txBody>
                  <a:tcPr marT="45715" marB="45715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Dział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Rozdział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RAZEM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Świadczenia na rzecz osób fizycznych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Wydatki bieżące jednostek budżetowych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Wydatki majątkowe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4604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15/10 – apelacja białostocka</a:t>
                      </a:r>
                    </a:p>
                  </a:txBody>
                  <a:tcPr marT="45715" marB="45715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690.064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46.743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591.617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51.704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15/10</a:t>
                      </a:r>
                    </a:p>
                  </a:txBody>
                  <a:tcPr marT="45715" marB="45715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753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75312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Obowiązkowe ubezpieczenia społeczne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34.562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34.562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15/10</a:t>
                      </a:r>
                    </a:p>
                  </a:txBody>
                  <a:tcPr marT="45715" marB="45715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755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Wymiar sprawiedliwości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75502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Jednostki sądownictwa powszechnego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642.877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12.181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578.992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51.704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15/10</a:t>
                      </a:r>
                    </a:p>
                  </a:txBody>
                  <a:tcPr marT="45715" marB="45715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755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Wymiar sprawiedliwości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75595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Pozostała działalność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12.584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12.584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15/10</a:t>
                      </a:r>
                    </a:p>
                  </a:txBody>
                  <a:tcPr marT="45715" marB="45715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851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Ochrona zdrowia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85195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Pozostała działalność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41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41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81051169"/>
                  </a:ext>
                </a:extLst>
              </a:tr>
            </a:tbl>
          </a:graphicData>
        </a:graphic>
      </p:graphicFrame>
      <p:sp>
        <p:nvSpPr>
          <p:cNvPr id="16446" name="Text Box 62"/>
          <p:cNvSpPr txBox="1">
            <a:spLocks noChangeArrowheads="1"/>
          </p:cNvSpPr>
          <p:nvPr/>
        </p:nvSpPr>
        <p:spPr bwMode="auto">
          <a:xfrm>
            <a:off x="7924800" y="2590800"/>
            <a:ext cx="838200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800">
                <a:solidFill>
                  <a:schemeClr val="tx1"/>
                </a:solidFill>
                <a:latin typeface="Verdana" pitchFamily="34" charset="0"/>
              </a:rPr>
              <a:t>w tys. zł</a:t>
            </a:r>
          </a:p>
        </p:txBody>
      </p:sp>
      <p:sp>
        <p:nvSpPr>
          <p:cNvPr id="16447" name="Text Box 63"/>
          <p:cNvSpPr txBox="1">
            <a:spLocks noChangeArrowheads="1"/>
          </p:cNvSpPr>
          <p:nvPr/>
        </p:nvSpPr>
        <p:spPr bwMode="auto">
          <a:xfrm>
            <a:off x="609600" y="6400800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200">
                <a:latin typeface="Verdana" pitchFamily="34" charset="0"/>
              </a:rPr>
              <a:t>Oddział Finansowy</a:t>
            </a:r>
          </a:p>
        </p:txBody>
      </p:sp>
    </p:spTree>
    <p:extLst>
      <p:ext uri="{BB962C8B-B14F-4D97-AF65-F5344CB8AC3E}">
        <p14:creationId xmlns:p14="http://schemas.microsoft.com/office/powerpoint/2010/main" val="31867280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3"/>
          <p:cNvSpPr txBox="1">
            <a:spLocks noChangeArrowheads="1"/>
          </p:cNvSpPr>
          <p:nvPr/>
        </p:nvSpPr>
        <p:spPr bwMode="auto">
          <a:xfrm>
            <a:off x="533400" y="1905000"/>
            <a:ext cx="8382000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400" dirty="0">
                <a:solidFill>
                  <a:schemeClr val="tx1"/>
                </a:solidFill>
                <a:latin typeface="Verdana" pitchFamily="34" charset="0"/>
              </a:rPr>
              <a:t>Plan wydatków w Sądzie Apelacyjnym w Białymstoku</a:t>
            </a:r>
          </a:p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400" dirty="0">
                <a:solidFill>
                  <a:schemeClr val="tx1"/>
                </a:solidFill>
                <a:latin typeface="Verdana" pitchFamily="34" charset="0"/>
              </a:rPr>
              <a:t>w podziale na grupy ekonomiczne w roku 2023</a:t>
            </a:r>
          </a:p>
        </p:txBody>
      </p:sp>
      <p:graphicFrame>
        <p:nvGraphicFramePr>
          <p:cNvPr id="94212" name="Group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7262042"/>
              </p:ext>
            </p:extLst>
          </p:nvPr>
        </p:nvGraphicFramePr>
        <p:xfrm>
          <a:off x="609600" y="2590800"/>
          <a:ext cx="8153400" cy="3391041"/>
        </p:xfrm>
        <a:graphic>
          <a:graphicData uri="http://schemas.openxmlformats.org/drawingml/2006/table">
            <a:tbl>
              <a:tblPr/>
              <a:tblGrid>
                <a:gridCol w="685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731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951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63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8072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6754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9465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5943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Część</a:t>
                      </a:r>
                    </a:p>
                  </a:txBody>
                  <a:tcPr marT="45715" marB="45715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Dział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Rozdział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RAZEM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Świadczenia na rzecz osób fizycznych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Wydatki bieżące jednostek budżetowych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Wydatki majątkowe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6031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15/10 – Sąd Apelacyjny w Białymstoku</a:t>
                      </a:r>
                    </a:p>
                  </a:txBody>
                  <a:tcPr marT="45715" marB="45715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66.928.000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5.598.000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39.715.000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pl-PL" sz="11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21.615.000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15/10</a:t>
                      </a:r>
                    </a:p>
                  </a:txBody>
                  <a:tcPr marT="45715" marB="45715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753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75312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Obowiązkowe ubezpieczenia społeczne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5.530.000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5.530.000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15/10</a:t>
                      </a:r>
                    </a:p>
                  </a:txBody>
                  <a:tcPr marT="45715" marB="45715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755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Wymiar sprawiedliwości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75502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Jednostki sądownictwa powszechnego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61.248.000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68.000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39.565.000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21.615.000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15/10</a:t>
                      </a:r>
                    </a:p>
                  </a:txBody>
                  <a:tcPr marT="45715" marB="45715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755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Wymiar sprawiedliwości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75595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Pozostała działalność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150.000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150.000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7469" name="Text Box 62"/>
          <p:cNvSpPr txBox="1">
            <a:spLocks noChangeArrowheads="1"/>
          </p:cNvSpPr>
          <p:nvPr/>
        </p:nvSpPr>
        <p:spPr bwMode="auto">
          <a:xfrm>
            <a:off x="7956376" y="2366465"/>
            <a:ext cx="8382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800" dirty="0">
                <a:solidFill>
                  <a:schemeClr val="tx1"/>
                </a:solidFill>
                <a:latin typeface="Verdana" pitchFamily="34" charset="0"/>
              </a:rPr>
              <a:t>w zł</a:t>
            </a:r>
          </a:p>
        </p:txBody>
      </p:sp>
      <p:sp>
        <p:nvSpPr>
          <p:cNvPr id="17470" name="Text Box 63"/>
          <p:cNvSpPr txBox="1">
            <a:spLocks noChangeArrowheads="1"/>
          </p:cNvSpPr>
          <p:nvPr/>
        </p:nvSpPr>
        <p:spPr bwMode="auto">
          <a:xfrm>
            <a:off x="576262" y="6381328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200" dirty="0">
                <a:latin typeface="Verdana" pitchFamily="34" charset="0"/>
              </a:rPr>
              <a:t>Oddział Finansowy</a:t>
            </a:r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l-PL" dirty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533400" y="457200"/>
            <a:ext cx="8162925" cy="33655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500" kern="1200" cap="all" baseline="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fontAlgn="auto">
              <a:spcAft>
                <a:spcPts val="0"/>
              </a:spcAft>
              <a:defRPr/>
            </a:pPr>
            <a:r>
              <a:rPr lang="pl-PL" altLang="pl-PL" sz="1600"/>
              <a:t>Sąd Apelacyjny w Białymstoku</a:t>
            </a:r>
            <a:endParaRPr lang="pl-PL" altLang="pl-PL" sz="1600" dirty="0"/>
          </a:p>
        </p:txBody>
      </p:sp>
    </p:spTree>
    <p:extLst>
      <p:ext uri="{BB962C8B-B14F-4D97-AF65-F5344CB8AC3E}">
        <p14:creationId xmlns:p14="http://schemas.microsoft.com/office/powerpoint/2010/main" val="14901125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hangingPunct="1"/>
            <a:r>
              <a:rPr lang="pl-PL" altLang="pl-PL" sz="1600" dirty="0"/>
              <a:t>Sąd Apelacyjny w Białymstoku</a:t>
            </a: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179512" y="1556792"/>
            <a:ext cx="8663880" cy="630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Plan wydatków w części 15/10 – </a:t>
            </a:r>
            <a:r>
              <a:rPr lang="pl-PL" altLang="pl-PL" sz="1400" i="1" dirty="0"/>
              <a:t>apelacja białostocka</a:t>
            </a:r>
            <a:endParaRPr lang="pl-PL" altLang="pl-PL" sz="1400" dirty="0"/>
          </a:p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w podziale na poszczególne sądy w roku 2023</a:t>
            </a:r>
          </a:p>
        </p:txBody>
      </p:sp>
      <p:sp>
        <p:nvSpPr>
          <p:cNvPr id="7228" name="Text Box 194"/>
          <p:cNvSpPr txBox="1">
            <a:spLocks noChangeArrowheads="1"/>
          </p:cNvSpPr>
          <p:nvPr/>
        </p:nvSpPr>
        <p:spPr bwMode="auto">
          <a:xfrm>
            <a:off x="609600" y="6248400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200">
                <a:solidFill>
                  <a:schemeClr val="tx2"/>
                </a:solidFill>
              </a:rPr>
              <a:t>Oddział Finansowy</a:t>
            </a: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3570856"/>
              </p:ext>
            </p:extLst>
          </p:nvPr>
        </p:nvGraphicFramePr>
        <p:xfrm>
          <a:off x="740990" y="2267315"/>
          <a:ext cx="7814420" cy="3939891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9225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151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7671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79249"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LP.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Plan wydatków w 2023 roku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4669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pl-PL" sz="1100" b="1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15/10 – apelacja </a:t>
                      </a:r>
                      <a:r>
                        <a:rPr kumimoji="0" lang="pl-PL" sz="12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białostocka</a:t>
                      </a:r>
                    </a:p>
                  </a:txBody>
                  <a:tcPr marL="9525" marR="9525" marT="9525" marB="0" anchor="ctr"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690.064.000 zł</a:t>
                      </a:r>
                    </a:p>
                  </a:txBody>
                  <a:tcPr marL="9525" marR="85725" marT="9525" marB="0" anchor="ctr"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0884"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Apelacyjny w Białymstoku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66.928.000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0884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Okręgowy w Białymstoku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56.357.000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5770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</a:t>
                      </a:r>
                    </a:p>
                    <a:p>
                      <a:pPr marL="0" algn="ctr" defTabSz="914400" rtl="0" eaLnBrk="1" fontAlgn="ctr" latinLnBrk="0" hangingPunct="1"/>
                      <a:endParaRPr lang="pl-PL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3a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3b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3c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Okręgowy w Łomży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w tym sądy funkcjonalne: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Grajewie)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Wysokiem Mazowieckiem)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Zambrowie)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39.203.500 zł</a:t>
                      </a:r>
                    </a:p>
                    <a:p>
                      <a:pPr algn="r" rtl="0" fontAlgn="ctr"/>
                      <a:endParaRPr lang="pl-PL" sz="1100" u="none" strike="noStrike" dirty="0"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(8.119.500 zł)</a:t>
                      </a:r>
                    </a:p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(6.771.000 zł)</a:t>
                      </a:r>
                    </a:p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(6.585.000 zł)</a:t>
                      </a: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190755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</a:t>
                      </a:r>
                    </a:p>
                    <a:p>
                      <a:pPr marL="0" algn="ctr" defTabSz="914400" rtl="0" eaLnBrk="1" fontAlgn="ctr" latinLnBrk="0" hangingPunct="1"/>
                      <a:endParaRPr lang="pl-PL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4a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4b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4c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4d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4e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4f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Okręgowy w Olsztynie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w tym sądy funkcjonalne: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Biskupcu)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Lidzbarku Warmińskim)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Mrągowie)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Nidzicy)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Piszu)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Kętrzynie)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125.800.000 zł</a:t>
                      </a:r>
                    </a:p>
                    <a:p>
                      <a:pPr algn="r" rtl="0" fontAlgn="ctr"/>
                      <a:endParaRPr lang="pl-PL" sz="1100" u="none" strike="noStrike" dirty="0"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(7.570.000 zł)</a:t>
                      </a:r>
                    </a:p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(7.487.000</a:t>
                      </a:r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zł)</a:t>
                      </a:r>
                    </a:p>
                    <a:p>
                      <a:pPr algn="r" rtl="0" fontAlgn="ctr"/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(8.035.000 zł)</a:t>
                      </a:r>
                    </a:p>
                    <a:p>
                      <a:pPr algn="r" rtl="0" fontAlgn="ctr"/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(6.390.000 zł)</a:t>
                      </a:r>
                    </a:p>
                    <a:p>
                      <a:pPr algn="r" rtl="0" fontAlgn="ctr"/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(8.341.000 zł)</a:t>
                      </a:r>
                    </a:p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(11.823.000 zł)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4975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5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5a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Okręgowy w Ostrołęce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Przasnyszu)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33.734.000 zł</a:t>
                      </a:r>
                    </a:p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11.929.000</a:t>
                      </a:r>
                      <a:r>
                        <a:rPr lang="pl-PL" sz="1100" u="none" strike="noStrike" baseline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0884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Okręgowy w Suwałkach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21.515.000</a:t>
                      </a:r>
                      <a:r>
                        <a:rPr lang="pl-PL" sz="1100" u="none" strike="noStrike" baseline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189834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hangingPunct="1"/>
            <a:r>
              <a:rPr lang="pl-PL" altLang="pl-PL" sz="1600" dirty="0"/>
              <a:t>Sąd Apelacyjny w Białymstoku</a:t>
            </a: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251520" y="1905000"/>
            <a:ext cx="8663880" cy="630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Plan wydatków w części 15/10 – </a:t>
            </a:r>
            <a:r>
              <a:rPr lang="pl-PL" altLang="pl-PL" sz="1400" i="1" dirty="0"/>
              <a:t>apelacja białostocka</a:t>
            </a:r>
            <a:endParaRPr lang="pl-PL" altLang="pl-PL" sz="1400" dirty="0"/>
          </a:p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w podziale na poszczególne sądy w roku 2023</a:t>
            </a:r>
          </a:p>
        </p:txBody>
      </p:sp>
      <p:sp>
        <p:nvSpPr>
          <p:cNvPr id="7228" name="Text Box 194"/>
          <p:cNvSpPr txBox="1">
            <a:spLocks noChangeArrowheads="1"/>
          </p:cNvSpPr>
          <p:nvPr/>
        </p:nvSpPr>
        <p:spPr bwMode="auto">
          <a:xfrm>
            <a:off x="609600" y="6248400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200">
                <a:solidFill>
                  <a:schemeClr val="tx2"/>
                </a:solidFill>
              </a:rPr>
              <a:t>Oddział Finansowy</a:t>
            </a: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2152977"/>
              </p:ext>
            </p:extLst>
          </p:nvPr>
        </p:nvGraphicFramePr>
        <p:xfrm>
          <a:off x="827584" y="2636913"/>
          <a:ext cx="7859216" cy="3102122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8640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059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891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76863"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LP.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Plan wydatków w 2023 roku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5259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pl-PL" sz="1100" b="1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15/10 – apelacja </a:t>
                      </a:r>
                      <a:r>
                        <a:rPr kumimoji="0" lang="pl-PL" sz="12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białostocka</a:t>
                      </a:r>
                    </a:p>
                  </a:txBody>
                  <a:tcPr marL="9525" marR="9525" marT="9525" marB="0" anchor="ctr"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690.064.000 zł</a:t>
                      </a:r>
                    </a:p>
                  </a:txBody>
                  <a:tcPr marL="9525" marR="85725" marT="9525" marB="0" anchor="ctr"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</a:t>
                      </a:r>
                      <a:r>
                        <a:rPr lang="pl-PL" sz="1100" u="none" strike="noStrike" baseline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w Augustowie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12.325.000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Rejonowy w Bartoszycach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baseline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13.002.500 </a:t>
                      </a:r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Rejonowy w Białymstoku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81.123.000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 w Bielsku Podlaskim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22.102.000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</a:t>
                      </a:r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w Ełku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baseline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15.398.500 </a:t>
                      </a:r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Rejonowy w Giżycku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13.840.000</a:t>
                      </a:r>
                      <a:r>
                        <a:rPr lang="pl-PL" sz="1100" u="none" strike="noStrike" baseline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</a:t>
                      </a:r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w Łomży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21.662.000</a:t>
                      </a:r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303943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hangingPunct="1"/>
            <a:r>
              <a:rPr lang="pl-PL" altLang="pl-PL" sz="1600" dirty="0"/>
              <a:t>Sąd Apelacyjny w Białymstoku</a:t>
            </a: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533400" y="1905000"/>
            <a:ext cx="8382000" cy="630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Plan wydatków w części 15/10 – </a:t>
            </a:r>
            <a:r>
              <a:rPr lang="pl-PL" altLang="pl-PL" sz="1400" i="1" dirty="0"/>
              <a:t>apelacja białostocka</a:t>
            </a:r>
            <a:endParaRPr lang="pl-PL" altLang="pl-PL" sz="1400" dirty="0"/>
          </a:p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w podziale na poszczególne sądy w roku 2023</a:t>
            </a:r>
          </a:p>
        </p:txBody>
      </p:sp>
      <p:sp>
        <p:nvSpPr>
          <p:cNvPr id="7228" name="Text Box 194"/>
          <p:cNvSpPr txBox="1">
            <a:spLocks noChangeArrowheads="1"/>
          </p:cNvSpPr>
          <p:nvPr/>
        </p:nvSpPr>
        <p:spPr bwMode="auto">
          <a:xfrm>
            <a:off x="609600" y="6458712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200" dirty="0">
                <a:solidFill>
                  <a:schemeClr val="tx2"/>
                </a:solidFill>
              </a:rPr>
              <a:t>Oddział Finansowy</a:t>
            </a: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1241003"/>
              </p:ext>
            </p:extLst>
          </p:nvPr>
        </p:nvGraphicFramePr>
        <p:xfrm>
          <a:off x="827583" y="2636913"/>
          <a:ext cx="7868741" cy="3498654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1008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687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918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86640"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LP.</a:t>
                      </a: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Plan wydatków w 2023 roku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1296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pl-PL" sz="1100" b="1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15/10 – apelacja </a:t>
                      </a:r>
                      <a:r>
                        <a:rPr kumimoji="0" lang="pl-PL" sz="12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białostocka</a:t>
                      </a:r>
                    </a:p>
                  </a:txBody>
                  <a:tcPr marL="9525" marR="9525" marT="9525" marB="0" anchor="ctr"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690.064.000 zł</a:t>
                      </a:r>
                    </a:p>
                  </a:txBody>
                  <a:tcPr marL="9525" marR="85725" marT="9525" marB="0" anchor="ctr"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776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</a:t>
                      </a:r>
                      <a:r>
                        <a:rPr lang="pl-PL" sz="1100" u="none" strike="noStrike" baseline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w Olecku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10.489.000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776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Rejonowy w Olsztynie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64.226.000</a:t>
                      </a:r>
                      <a:r>
                        <a:rPr lang="pl-PL" sz="1100" u="none" strike="noStrike" baseline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776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Rejonowy w Ostrołęce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19.215.500</a:t>
                      </a:r>
                      <a:r>
                        <a:rPr lang="pl-PL" sz="1100" u="none" strike="noStrike" baseline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776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 w Ostrowi</a:t>
                      </a:r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Mazowieckiej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10.269.000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776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 w Pułtusku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10.340.000 </a:t>
                      </a:r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1776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Rejonowy w Sokółce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11.236.000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776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 w Suwałkach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19.013.000 zł</a:t>
                      </a: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1776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</a:t>
                      </a:r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w Szczytnie 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11.013.000 zł</a:t>
                      </a: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8566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 w Wyszkowie</a:t>
                      </a:r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11.272.000 zł</a:t>
                      </a: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879909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hangingPunct="1"/>
            <a:r>
              <a:rPr lang="pl-PL" altLang="pl-PL" sz="1600" dirty="0"/>
              <a:t>Sąd Apelacyjny w Białymstoku</a:t>
            </a: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500063" y="1785937"/>
            <a:ext cx="8382000" cy="63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Udział poszczególnych sądów w obszarze apelacji białostockiej</a:t>
            </a:r>
          </a:p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w wydatkach 2023 roku części 15/10</a:t>
            </a:r>
          </a:p>
        </p:txBody>
      </p:sp>
      <p:sp>
        <p:nvSpPr>
          <p:cNvPr id="10244" name="Text Box 40"/>
          <p:cNvSpPr txBox="1">
            <a:spLocks noChangeArrowheads="1"/>
          </p:cNvSpPr>
          <p:nvPr/>
        </p:nvSpPr>
        <p:spPr bwMode="auto">
          <a:xfrm>
            <a:off x="609600" y="6400800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200">
                <a:solidFill>
                  <a:schemeClr val="tx2"/>
                </a:solidFill>
              </a:rPr>
              <a:t>Oddział Finansowy</a:t>
            </a:r>
          </a:p>
        </p:txBody>
      </p:sp>
      <p:graphicFrame>
        <p:nvGraphicFramePr>
          <p:cNvPr id="6" name="Wykres 5"/>
          <p:cNvGraphicFramePr/>
          <p:nvPr>
            <p:extLst>
              <p:ext uri="{D42A27DB-BD31-4B8C-83A1-F6EECF244321}">
                <p14:modId xmlns:p14="http://schemas.microsoft.com/office/powerpoint/2010/main" val="3778625775"/>
              </p:ext>
            </p:extLst>
          </p:nvPr>
        </p:nvGraphicFramePr>
        <p:xfrm>
          <a:off x="179512" y="2492896"/>
          <a:ext cx="8784976" cy="40324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pole tekstowe 2"/>
          <p:cNvSpPr txBox="1"/>
          <p:nvPr/>
        </p:nvSpPr>
        <p:spPr>
          <a:xfrm>
            <a:off x="1115616" y="2385174"/>
            <a:ext cx="72008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00" dirty="0"/>
              <a:t>w tys. zł</a:t>
            </a:r>
          </a:p>
        </p:txBody>
      </p:sp>
    </p:spTree>
    <p:extLst>
      <p:ext uri="{BB962C8B-B14F-4D97-AF65-F5344CB8AC3E}">
        <p14:creationId xmlns:p14="http://schemas.microsoft.com/office/powerpoint/2010/main" val="12543475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fontAlgn="auto">
              <a:spcAft>
                <a:spcPts val="0"/>
              </a:spcAft>
              <a:defRPr/>
            </a:pPr>
            <a:r>
              <a:rPr lang="pl-PL" altLang="pl-PL" sz="1600" dirty="0">
                <a:solidFill>
                  <a:schemeClr val="accent1">
                    <a:lumMod val="75000"/>
                  </a:schemeClr>
                </a:solidFill>
              </a:rPr>
              <a:t>Sąd Apelacyjny w Białymstoku</a:t>
            </a:r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179512" y="1828800"/>
            <a:ext cx="885698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Plan zatrudnienia i wynagrodzeń osobowych na rok 2023 dla części 15/10 – apelacja białostocka</a:t>
            </a:r>
          </a:p>
        </p:txBody>
      </p:sp>
      <p:sp>
        <p:nvSpPr>
          <p:cNvPr id="14340" name="Text Box 67"/>
          <p:cNvSpPr txBox="1">
            <a:spLocks noChangeArrowheads="1"/>
          </p:cNvSpPr>
          <p:nvPr/>
        </p:nvSpPr>
        <p:spPr bwMode="auto">
          <a:xfrm>
            <a:off x="609600" y="6400800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200">
                <a:solidFill>
                  <a:schemeClr val="tx2"/>
                </a:solidFill>
              </a:rPr>
              <a:t>Oddział Finansowy</a:t>
            </a:r>
          </a:p>
        </p:txBody>
      </p:sp>
      <p:graphicFrame>
        <p:nvGraphicFramePr>
          <p:cNvPr id="105777" name="Group 30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2073587"/>
              </p:ext>
            </p:extLst>
          </p:nvPr>
        </p:nvGraphicFramePr>
        <p:xfrm>
          <a:off x="304800" y="2526506"/>
          <a:ext cx="8534400" cy="3853455"/>
        </p:xfrm>
        <a:graphic>
          <a:graphicData uri="http://schemas.openxmlformats.org/drawingml/2006/table">
            <a:tbl>
              <a:tblPr/>
              <a:tblGrid>
                <a:gridCol w="228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60188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Wyszczególnienie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Zatrudnienie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Wynagrodzenia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8464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charset="0"/>
                        </a:rPr>
                        <a:t>§</a:t>
                      </a: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4030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charset="0"/>
                        </a:rPr>
                        <a:t>§</a:t>
                      </a: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4010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charset="0"/>
                        </a:rPr>
                        <a:t>§</a:t>
                      </a: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4040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505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</a:t>
                      </a:r>
                    </a:p>
                  </a:txBody>
                  <a:tcPr marT="45714" marB="4571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4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Dział 755, rozdział 75502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3.337,25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120 931 000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209 459 000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27 615 000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I. SĘDZIOWIE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608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119 229 000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10 089 000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I.I. ASESOR SĄDOWY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16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1 702 000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150 000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II. POZOSTALI (1+2+3+4+5+6)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2.713,25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209 459 000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17 376 000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1. Referendarze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142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21 247 000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1 790 000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2. Urzędnicy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1.789,25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124 396 000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        10 338 000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3. Specjaliści opiniodawczych zespołów sądowych  specjalistów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43,75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4 261 000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324 000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4. Asystenci sędziego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206,75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13 776 000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1 123 000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5. Inni pracownicy 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177,50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10 033 000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865 000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6. Kuratorzy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354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35 746 000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2 936 000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4417" name="pole tekstowe 1"/>
          <p:cNvSpPr txBox="1">
            <a:spLocks noChangeArrowheads="1"/>
          </p:cNvSpPr>
          <p:nvPr/>
        </p:nvSpPr>
        <p:spPr bwMode="auto">
          <a:xfrm>
            <a:off x="7859713" y="2280444"/>
            <a:ext cx="874712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pl-PL" altLang="pl-PL" sz="1000" dirty="0"/>
              <a:t> w zł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fontAlgn="auto">
              <a:spcAft>
                <a:spcPts val="0"/>
              </a:spcAft>
              <a:defRPr/>
            </a:pPr>
            <a:r>
              <a:rPr lang="pl-PL" altLang="pl-PL" sz="1600" dirty="0">
                <a:solidFill>
                  <a:schemeClr val="accent1">
                    <a:lumMod val="75000"/>
                  </a:schemeClr>
                </a:solidFill>
              </a:rPr>
              <a:t>Sąd Apelacyjny w Białymstoku</a:t>
            </a:r>
          </a:p>
        </p:txBody>
      </p:sp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107504" y="1828800"/>
            <a:ext cx="888409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Plan zatrudnienia i wynagrodzeń osobowych na rok 2023 dla Sądu Apelacyjnego w Białymstoku</a:t>
            </a:r>
          </a:p>
        </p:txBody>
      </p:sp>
      <p:sp>
        <p:nvSpPr>
          <p:cNvPr id="15364" name="Text Box 5"/>
          <p:cNvSpPr txBox="1">
            <a:spLocks noChangeArrowheads="1"/>
          </p:cNvSpPr>
          <p:nvPr/>
        </p:nvSpPr>
        <p:spPr bwMode="auto">
          <a:xfrm>
            <a:off x="609600" y="6373368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200">
                <a:solidFill>
                  <a:schemeClr val="tx2"/>
                </a:solidFill>
              </a:rPr>
              <a:t>Oddział Finansowy</a:t>
            </a:r>
          </a:p>
        </p:txBody>
      </p:sp>
      <p:sp>
        <p:nvSpPr>
          <p:cNvPr id="15365" name="Text Box 114"/>
          <p:cNvSpPr txBox="1">
            <a:spLocks noChangeArrowheads="1"/>
          </p:cNvSpPr>
          <p:nvPr/>
        </p:nvSpPr>
        <p:spPr bwMode="auto">
          <a:xfrm>
            <a:off x="8028384" y="2183605"/>
            <a:ext cx="838200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r>
              <a:rPr lang="pl-PL" altLang="pl-PL" sz="800" dirty="0"/>
              <a:t>w tys. zł</a:t>
            </a:r>
          </a:p>
        </p:txBody>
      </p:sp>
      <p:graphicFrame>
        <p:nvGraphicFramePr>
          <p:cNvPr id="7" name="Group 30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1982417"/>
              </p:ext>
            </p:extLst>
          </p:nvPr>
        </p:nvGraphicFramePr>
        <p:xfrm>
          <a:off x="381000" y="2492896"/>
          <a:ext cx="8534400" cy="3653064"/>
        </p:xfrm>
        <a:graphic>
          <a:graphicData uri="http://schemas.openxmlformats.org/drawingml/2006/table">
            <a:tbl>
              <a:tblPr/>
              <a:tblGrid>
                <a:gridCol w="228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39684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Wyszczególnienie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Zatrudnienie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Wynagrodzenia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8096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charset="0"/>
                        </a:rPr>
                        <a:t>§</a:t>
                      </a: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4030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charset="0"/>
                        </a:rPr>
                        <a:t>§</a:t>
                      </a: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4010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charset="0"/>
                        </a:rPr>
                        <a:t>§</a:t>
                      </a: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4040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810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</a:t>
                      </a:r>
                    </a:p>
                  </a:txBody>
                  <a:tcPr marT="45714" marB="4571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4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Dział 755, rozdział 75502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157,75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7 604 000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9 151 000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1 522 000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I. SĘDZIOWIE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31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7 604 000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622 000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I.I. ASESOR SĄDOWY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685131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II. POZOSTALI (1+2+3+4+5)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126,75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9 151 000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900 000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1. Urzędnicy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97,25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7 261 000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736 000 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2. Asystenci sędziego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16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1 168 000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93 000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3. Inni pracownicy 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13,5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722 000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71 000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4. Kuratorzy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5. Referendarze 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teka">
  <a:themeElements>
    <a:clrScheme name="Apteka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Apteka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pteka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5967</TotalTime>
  <Words>1666</Words>
  <Application>Microsoft Office PowerPoint</Application>
  <PresentationFormat>Pokaz na ekranie (4:3)</PresentationFormat>
  <Paragraphs>588</Paragraphs>
  <Slides>18</Slides>
  <Notes>2</Notes>
  <HiddenSlides>0</HiddenSlides>
  <MMClips>0</MMClips>
  <ScaleCrop>false</ScaleCrop>
  <HeadingPairs>
    <vt:vector size="6" baseType="variant">
      <vt:variant>
        <vt:lpstr>Używane czcionki</vt:lpstr>
      </vt:variant>
      <vt:variant>
        <vt:i4>7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18</vt:i4>
      </vt:variant>
    </vt:vector>
  </HeadingPairs>
  <TitlesOfParts>
    <vt:vector size="26" baseType="lpstr">
      <vt:lpstr>Arial</vt:lpstr>
      <vt:lpstr>Book Antiqua</vt:lpstr>
      <vt:lpstr>Calibri</vt:lpstr>
      <vt:lpstr>Century Gothic</vt:lpstr>
      <vt:lpstr>Times New Roman</vt:lpstr>
      <vt:lpstr>Verdana</vt:lpstr>
      <vt:lpstr>Wingdings</vt:lpstr>
      <vt:lpstr>Apteka</vt:lpstr>
      <vt:lpstr>Sąd Apelacyjny w Białymstoku</vt:lpstr>
      <vt:lpstr>Sąd Apelacyjny w Białymstoku</vt:lpstr>
      <vt:lpstr>Sąd Apelacyjny w Białymstoku</vt:lpstr>
      <vt:lpstr>Sąd Apelacyjny w Białymstoku</vt:lpstr>
      <vt:lpstr>Sąd Apelacyjny w Białymstoku</vt:lpstr>
      <vt:lpstr>Sąd Apelacyjny w Białymstoku</vt:lpstr>
      <vt:lpstr>Sąd Apelacyjny w Białymstoku</vt:lpstr>
      <vt:lpstr>Sąd Apelacyjny w Białymstoku</vt:lpstr>
      <vt:lpstr>Sąd Apelacyjny w Białymstoku</vt:lpstr>
      <vt:lpstr>Sąd Apelacyjny w Białymstoku</vt:lpstr>
      <vt:lpstr>Sąd Apelacyjny w Białymstoku</vt:lpstr>
      <vt:lpstr> </vt:lpstr>
      <vt:lpstr>Sąd Apelacyjny w Białymstoku</vt:lpstr>
      <vt:lpstr>Sąd Apelacyjny w Białymstoku</vt:lpstr>
      <vt:lpstr>Sąd Apelacyjny w Białymstoku</vt:lpstr>
      <vt:lpstr>Sąd Apelacyjny w Białymstoku</vt:lpstr>
      <vt:lpstr>Sąd Apelacyjny w Białymstoku</vt:lpstr>
      <vt:lpstr>Sąd Apelacyjny w Białymstoku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Sąd Apelacyjny w Białymstoku</dc:title>
  <dc:subject>Budżet 2013</dc:subject>
  <dc:creator>Karol Czajkowski</dc:creator>
  <cp:lastModifiedBy>Monika Kucikowicz</cp:lastModifiedBy>
  <cp:revision>300</cp:revision>
  <cp:lastPrinted>2023-03-08T10:57:45Z</cp:lastPrinted>
  <dcterms:created xsi:type="dcterms:W3CDTF">2011-01-07T07:37:51Z</dcterms:created>
  <dcterms:modified xsi:type="dcterms:W3CDTF">2023-03-08T11:13:51Z</dcterms:modified>
</cp:coreProperties>
</file>